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316" r:id="rId2"/>
    <p:sldId id="490" r:id="rId3"/>
    <p:sldId id="491" r:id="rId4"/>
    <p:sldId id="492" r:id="rId5"/>
    <p:sldId id="493" r:id="rId6"/>
    <p:sldId id="494" r:id="rId7"/>
    <p:sldId id="495" r:id="rId8"/>
    <p:sldId id="496" r:id="rId9"/>
    <p:sldId id="497" r:id="rId10"/>
    <p:sldId id="498" r:id="rId11"/>
    <p:sldId id="501" r:id="rId12"/>
    <p:sldId id="502" r:id="rId13"/>
    <p:sldId id="506" r:id="rId14"/>
    <p:sldId id="507" r:id="rId15"/>
    <p:sldId id="486" r:id="rId16"/>
    <p:sldId id="481" r:id="rId17"/>
    <p:sldId id="480" r:id="rId18"/>
    <p:sldId id="482" r:id="rId19"/>
    <p:sldId id="483" r:id="rId20"/>
    <p:sldId id="484" r:id="rId21"/>
    <p:sldId id="487" r:id="rId22"/>
    <p:sldId id="508" r:id="rId23"/>
    <p:sldId id="381" r:id="rId24"/>
    <p:sldId id="382" r:id="rId25"/>
    <p:sldId id="383" r:id="rId26"/>
    <p:sldId id="473" r:id="rId27"/>
    <p:sldId id="464" r:id="rId28"/>
    <p:sldId id="466" r:id="rId29"/>
    <p:sldId id="467" r:id="rId30"/>
    <p:sldId id="468" r:id="rId31"/>
    <p:sldId id="443" r:id="rId32"/>
    <p:sldId id="450" r:id="rId33"/>
    <p:sldId id="451" r:id="rId34"/>
    <p:sldId id="452" r:id="rId35"/>
    <p:sldId id="453" r:id="rId36"/>
    <p:sldId id="472" r:id="rId37"/>
    <p:sldId id="470" r:id="rId38"/>
    <p:sldId id="509" r:id="rId39"/>
    <p:sldId id="476" r:id="rId40"/>
    <p:sldId id="510" r:id="rId41"/>
    <p:sldId id="511" r:id="rId42"/>
    <p:sldId id="371" r:id="rId43"/>
    <p:sldId id="512" r:id="rId44"/>
  </p:sldIdLst>
  <p:sldSz cx="12192000" cy="6858000"/>
  <p:notesSz cx="6888163" cy="10020300"/>
  <p:defaultTextStyle>
    <a:defPPr>
      <a:defRPr lang="en-US"/>
    </a:defPPr>
    <a:lvl1pPr algn="l" defTabSz="457200" rtl="0" eaLnBrk="0" fontAlgn="base" hangingPunct="0">
      <a:spcBef>
        <a:spcPct val="0"/>
      </a:spcBef>
      <a:spcAft>
        <a:spcPct val="0"/>
      </a:spcAft>
      <a:defRPr sz="2400" kern="1200">
        <a:solidFill>
          <a:schemeClr val="tx1"/>
        </a:solidFill>
        <a:latin typeface="Calibri" panose="020F0502020204030204" pitchFamily="34" charset="0"/>
        <a:ea typeface="ＭＳ Ｐゴシック" charset="-128"/>
        <a:cs typeface="+mn-cs"/>
      </a:defRPr>
    </a:lvl1pPr>
    <a:lvl2pPr marL="457200" algn="l" defTabSz="457200" rtl="0" eaLnBrk="0" fontAlgn="base" hangingPunct="0">
      <a:spcBef>
        <a:spcPct val="0"/>
      </a:spcBef>
      <a:spcAft>
        <a:spcPct val="0"/>
      </a:spcAft>
      <a:defRPr sz="2400" kern="1200">
        <a:solidFill>
          <a:schemeClr val="tx1"/>
        </a:solidFill>
        <a:latin typeface="Calibri" panose="020F0502020204030204" pitchFamily="34" charset="0"/>
        <a:ea typeface="ＭＳ Ｐゴシック" charset="-128"/>
        <a:cs typeface="+mn-cs"/>
      </a:defRPr>
    </a:lvl2pPr>
    <a:lvl3pPr marL="914400" algn="l" defTabSz="457200" rtl="0" eaLnBrk="0" fontAlgn="base" hangingPunct="0">
      <a:spcBef>
        <a:spcPct val="0"/>
      </a:spcBef>
      <a:spcAft>
        <a:spcPct val="0"/>
      </a:spcAft>
      <a:defRPr sz="2400" kern="1200">
        <a:solidFill>
          <a:schemeClr val="tx1"/>
        </a:solidFill>
        <a:latin typeface="Calibri" panose="020F0502020204030204" pitchFamily="34" charset="0"/>
        <a:ea typeface="ＭＳ Ｐゴシック" charset="-128"/>
        <a:cs typeface="+mn-cs"/>
      </a:defRPr>
    </a:lvl3pPr>
    <a:lvl4pPr marL="1371600" algn="l" defTabSz="457200" rtl="0" eaLnBrk="0" fontAlgn="base" hangingPunct="0">
      <a:spcBef>
        <a:spcPct val="0"/>
      </a:spcBef>
      <a:spcAft>
        <a:spcPct val="0"/>
      </a:spcAft>
      <a:defRPr sz="2400" kern="1200">
        <a:solidFill>
          <a:schemeClr val="tx1"/>
        </a:solidFill>
        <a:latin typeface="Calibri" panose="020F0502020204030204" pitchFamily="34" charset="0"/>
        <a:ea typeface="ＭＳ Ｐゴシック" charset="-128"/>
        <a:cs typeface="+mn-cs"/>
      </a:defRPr>
    </a:lvl4pPr>
    <a:lvl5pPr marL="1828800" algn="l" defTabSz="457200" rtl="0" eaLnBrk="0" fontAlgn="base" hangingPunct="0">
      <a:spcBef>
        <a:spcPct val="0"/>
      </a:spcBef>
      <a:spcAft>
        <a:spcPct val="0"/>
      </a:spcAft>
      <a:defRPr sz="2400" kern="1200">
        <a:solidFill>
          <a:schemeClr val="tx1"/>
        </a:solidFill>
        <a:latin typeface="Calibri" panose="020F0502020204030204" pitchFamily="34" charset="0"/>
        <a:ea typeface="ＭＳ Ｐゴシック" charset="-128"/>
        <a:cs typeface="+mn-cs"/>
      </a:defRPr>
    </a:lvl5pPr>
    <a:lvl6pPr marL="2286000" algn="l" defTabSz="914400" rtl="0" eaLnBrk="1" latinLnBrk="0" hangingPunct="1">
      <a:defRPr sz="2400" kern="1200">
        <a:solidFill>
          <a:schemeClr val="tx1"/>
        </a:solidFill>
        <a:latin typeface="Calibri" panose="020F0502020204030204" pitchFamily="34" charset="0"/>
        <a:ea typeface="ＭＳ Ｐゴシック" charset="-128"/>
        <a:cs typeface="+mn-cs"/>
      </a:defRPr>
    </a:lvl6pPr>
    <a:lvl7pPr marL="2743200" algn="l" defTabSz="914400" rtl="0" eaLnBrk="1" latinLnBrk="0" hangingPunct="1">
      <a:defRPr sz="2400" kern="1200">
        <a:solidFill>
          <a:schemeClr val="tx1"/>
        </a:solidFill>
        <a:latin typeface="Calibri" panose="020F0502020204030204" pitchFamily="34" charset="0"/>
        <a:ea typeface="ＭＳ Ｐゴシック" charset="-128"/>
        <a:cs typeface="+mn-cs"/>
      </a:defRPr>
    </a:lvl7pPr>
    <a:lvl8pPr marL="3200400" algn="l" defTabSz="914400" rtl="0" eaLnBrk="1" latinLnBrk="0" hangingPunct="1">
      <a:defRPr sz="2400" kern="1200">
        <a:solidFill>
          <a:schemeClr val="tx1"/>
        </a:solidFill>
        <a:latin typeface="Calibri" panose="020F0502020204030204" pitchFamily="34" charset="0"/>
        <a:ea typeface="ＭＳ Ｐゴシック" charset="-128"/>
        <a:cs typeface="+mn-cs"/>
      </a:defRPr>
    </a:lvl8pPr>
    <a:lvl9pPr marL="3657600" algn="l" defTabSz="914400" rtl="0" eaLnBrk="1" latinLnBrk="0" hangingPunct="1">
      <a:defRPr sz="2400" kern="1200">
        <a:solidFill>
          <a:schemeClr val="tx1"/>
        </a:solidFill>
        <a:latin typeface="Calibri" panose="020F0502020204030204"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fia Santos" initials="SS" lastIdx="3" clrIdx="0">
    <p:extLst>
      <p:ext uri="{19B8F6BF-5375-455C-9EA6-DF929625EA0E}">
        <p15:presenceInfo xmlns:p15="http://schemas.microsoft.com/office/powerpoint/2012/main" userId="460121379f98618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7D"/>
    <a:srgbClr val="FF9B9B"/>
    <a:srgbClr val="FBCFAB"/>
    <a:srgbClr val="B8E08C"/>
    <a:srgbClr val="CB2BAD"/>
    <a:srgbClr val="FF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napToObjects="1">
      <p:cViewPr varScale="1">
        <p:scale>
          <a:sx n="72" d="100"/>
          <a:sy n="72" d="100"/>
        </p:scale>
        <p:origin x="660" y="72"/>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108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pt-PT"/>
          </a:p>
        </p:txBody>
      </p:sp>
      <p:sp>
        <p:nvSpPr>
          <p:cNvPr id="3" name="Marcador de Posição da Data 2"/>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21583E85-D62B-4174-B7DA-5325C1AA6E45}" type="datetimeFigureOut">
              <a:rPr lang="pt-PT" smtClean="0"/>
              <a:t>28-11-2016</a:t>
            </a:fld>
            <a:endParaRPr lang="pt-PT"/>
          </a:p>
        </p:txBody>
      </p:sp>
      <p:sp>
        <p:nvSpPr>
          <p:cNvPr id="4" name="Marcador de Posição do Rodapé 3"/>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lang="pt-PT"/>
          </a:p>
        </p:txBody>
      </p:sp>
      <p:sp>
        <p:nvSpPr>
          <p:cNvPr id="5" name="Marcador de Posição do Número do Diapositivo 4"/>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20E826EB-BF0D-4467-98DF-8080C778E91F}" type="slidenum">
              <a:rPr lang="pt-PT" smtClean="0"/>
              <a:t>‹nº›</a:t>
            </a:fld>
            <a:endParaRPr lang="pt-PT"/>
          </a:p>
        </p:txBody>
      </p:sp>
    </p:spTree>
    <p:extLst>
      <p:ext uri="{BB962C8B-B14F-4D97-AF65-F5344CB8AC3E}">
        <p14:creationId xmlns:p14="http://schemas.microsoft.com/office/powerpoint/2010/main" val="3030777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0D478A58-571E-468B-847D-AA08E8D6F64D}" type="datetimeFigureOut">
              <a:rPr lang="pt-PT" smtClean="0"/>
              <a:t>28-11-2016</a:t>
            </a:fld>
            <a:endParaRPr lang="pt-PT"/>
          </a:p>
        </p:txBody>
      </p:sp>
      <p:sp>
        <p:nvSpPr>
          <p:cNvPr id="4" name="Marcador de Posição da Imagem do Diapositivo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8975" y="4822825"/>
            <a:ext cx="5510213" cy="3944938"/>
          </a:xfrm>
          <a:prstGeom prst="rect">
            <a:avLst/>
          </a:prstGeom>
        </p:spPr>
        <p:txBody>
          <a:bodyPr vert="horz" lIns="91440" tIns="45720" rIns="91440" bIns="45720" rtlCol="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9518650"/>
            <a:ext cx="2984500" cy="50165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902075" y="9518650"/>
            <a:ext cx="2984500" cy="501650"/>
          </a:xfrm>
          <a:prstGeom prst="rect">
            <a:avLst/>
          </a:prstGeom>
        </p:spPr>
        <p:txBody>
          <a:bodyPr vert="horz" lIns="91440" tIns="45720" rIns="91440" bIns="45720" rtlCol="0" anchor="b"/>
          <a:lstStyle>
            <a:lvl1pPr algn="r">
              <a:defRPr sz="1200"/>
            </a:lvl1pPr>
          </a:lstStyle>
          <a:p>
            <a:fld id="{67D13E8B-7523-417E-A73F-1647EC961A54}" type="slidenum">
              <a:rPr lang="pt-PT" smtClean="0"/>
              <a:t>‹nº›</a:t>
            </a:fld>
            <a:endParaRPr lang="pt-PT"/>
          </a:p>
        </p:txBody>
      </p:sp>
    </p:spTree>
    <p:extLst>
      <p:ext uri="{BB962C8B-B14F-4D97-AF65-F5344CB8AC3E}">
        <p14:creationId xmlns:p14="http://schemas.microsoft.com/office/powerpoint/2010/main" val="322789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PT" altLang="pt-PT"/>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54D04999-088B-4EAB-B49C-D447597C8F2B}" type="slidenum">
              <a:rPr lang="en-US" altLang="pt-PT" sz="1200"/>
              <a:pPr eaLnBrk="1" hangingPunct="1"/>
              <a:t>37</a:t>
            </a:fld>
            <a:endParaRPr lang="en-US" altLang="pt-PT" sz="1200"/>
          </a:p>
        </p:txBody>
      </p:sp>
    </p:spTree>
    <p:extLst>
      <p:ext uri="{BB962C8B-B14F-4D97-AF65-F5344CB8AC3E}">
        <p14:creationId xmlns:p14="http://schemas.microsoft.com/office/powerpoint/2010/main" val="84429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pt-PT"/>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4A580EE-EB2F-48DF-A050-3A686DA8F552}" type="datetimeFigureOut">
              <a:rPr lang="en-US" altLang="pt-PT"/>
              <a:pPr>
                <a:defRPr/>
              </a:pPr>
              <a:t>11/28/2016</a:t>
            </a:fld>
            <a:endParaRPr lang="en-US" altLang="pt-PT"/>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D41B88-6BB4-4E48-8BB5-5871077C85F9}" type="slidenum">
              <a:rPr lang="en-US" altLang="pt-PT"/>
              <a:pPr>
                <a:defRPr/>
              </a:pPr>
              <a:t>‹nº›</a:t>
            </a:fld>
            <a:endParaRPr lang="en-US" altLang="pt-PT"/>
          </a:p>
        </p:txBody>
      </p:sp>
    </p:spTree>
    <p:extLst>
      <p:ext uri="{BB962C8B-B14F-4D97-AF65-F5344CB8AC3E}">
        <p14:creationId xmlns:p14="http://schemas.microsoft.com/office/powerpoint/2010/main" val="2662627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Click to edit Master title style</a:t>
            </a:r>
            <a:endParaRPr lang="en-US"/>
          </a:p>
        </p:txBody>
      </p:sp>
      <p:sp>
        <p:nvSpPr>
          <p:cNvPr id="3" name="Content Placeholder 2"/>
          <p:cNvSpPr>
            <a:spLocks noGrp="1"/>
          </p:cNvSpPr>
          <p:nvPr>
            <p:ph idx="1"/>
          </p:nvPr>
        </p:nvSpPr>
        <p:spPr/>
        <p:txBody>
          <a:body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Date Placeholder 3"/>
          <p:cNvSpPr>
            <a:spLocks noGrp="1"/>
          </p:cNvSpPr>
          <p:nvPr>
            <p:ph type="dt" sz="half" idx="10"/>
          </p:nvPr>
        </p:nvSpPr>
        <p:spPr/>
        <p:txBody>
          <a:bodyPr/>
          <a:lstStyle>
            <a:lvl1pPr>
              <a:defRPr/>
            </a:lvl1pPr>
          </a:lstStyle>
          <a:p>
            <a:pPr>
              <a:defRPr/>
            </a:pPr>
            <a:fld id="{4BFCDC2D-3B3B-47A8-8E2E-F6DB9C15728F}" type="datetimeFigureOut">
              <a:rPr lang="en-US" altLang="pt-PT"/>
              <a:pPr>
                <a:defRPr/>
              </a:pPr>
              <a:t>11/28/2016</a:t>
            </a:fld>
            <a:endParaRPr lang="en-US" altLang="pt-PT"/>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721833-CF72-4BC5-A47C-90F87D19A335}" type="slidenum">
              <a:rPr lang="en-US" altLang="pt-PT"/>
              <a:pPr>
                <a:defRPr/>
              </a:pPr>
              <a:t>‹nº›</a:t>
            </a:fld>
            <a:endParaRPr lang="en-US" altLang="pt-PT"/>
          </a:p>
        </p:txBody>
      </p:sp>
    </p:spTree>
    <p:extLst>
      <p:ext uri="{BB962C8B-B14F-4D97-AF65-F5344CB8AC3E}">
        <p14:creationId xmlns:p14="http://schemas.microsoft.com/office/powerpoint/2010/main" val="380108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pt-PT"/>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Click to edit Master text styles</a:t>
            </a:r>
          </a:p>
        </p:txBody>
      </p:sp>
      <p:sp>
        <p:nvSpPr>
          <p:cNvPr id="4" name="Date Placeholder 3"/>
          <p:cNvSpPr>
            <a:spLocks noGrp="1"/>
          </p:cNvSpPr>
          <p:nvPr>
            <p:ph type="dt" sz="half" idx="10"/>
          </p:nvPr>
        </p:nvSpPr>
        <p:spPr/>
        <p:txBody>
          <a:bodyPr/>
          <a:lstStyle>
            <a:lvl1pPr>
              <a:defRPr/>
            </a:lvl1pPr>
          </a:lstStyle>
          <a:p>
            <a:pPr>
              <a:defRPr/>
            </a:pPr>
            <a:fld id="{118937DC-4CA4-440D-8552-15BF142E8AE5}" type="datetimeFigureOut">
              <a:rPr lang="en-US" altLang="pt-PT"/>
              <a:pPr>
                <a:defRPr/>
              </a:pPr>
              <a:t>11/28/2016</a:t>
            </a:fld>
            <a:endParaRPr lang="en-US" altLang="pt-PT"/>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B868BF-ADC9-46D5-84AE-83A795CDA226}" type="slidenum">
              <a:rPr lang="en-US" altLang="pt-PT"/>
              <a:pPr>
                <a:defRPr/>
              </a:pPr>
              <a:t>‹nº›</a:t>
            </a:fld>
            <a:endParaRPr lang="en-US" altLang="pt-PT"/>
          </a:p>
        </p:txBody>
      </p:sp>
    </p:spTree>
    <p:extLst>
      <p:ext uri="{BB962C8B-B14F-4D97-AF65-F5344CB8AC3E}">
        <p14:creationId xmlns:p14="http://schemas.microsoft.com/office/powerpoint/2010/main" val="394394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5" name="Date Placeholder 3"/>
          <p:cNvSpPr>
            <a:spLocks noGrp="1"/>
          </p:cNvSpPr>
          <p:nvPr>
            <p:ph type="dt" sz="half" idx="10"/>
          </p:nvPr>
        </p:nvSpPr>
        <p:spPr/>
        <p:txBody>
          <a:bodyPr/>
          <a:lstStyle>
            <a:lvl1pPr>
              <a:defRPr/>
            </a:lvl1pPr>
          </a:lstStyle>
          <a:p>
            <a:pPr>
              <a:defRPr/>
            </a:pPr>
            <a:fld id="{00356870-7FF3-45FF-B437-BD1886A85D27}" type="datetimeFigureOut">
              <a:rPr lang="en-US" altLang="pt-PT"/>
              <a:pPr>
                <a:defRPr/>
              </a:pPr>
              <a:t>11/28/2016</a:t>
            </a:fld>
            <a:endParaRPr lang="en-US" altLang="pt-PT"/>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D538112-DF70-4BA7-9725-D65B1859EEC4}" type="slidenum">
              <a:rPr lang="en-US" altLang="pt-PT"/>
              <a:pPr>
                <a:defRPr/>
              </a:pPr>
              <a:t>‹nº›</a:t>
            </a:fld>
            <a:endParaRPr lang="en-US" altLang="pt-PT"/>
          </a:p>
        </p:txBody>
      </p:sp>
    </p:spTree>
    <p:extLst>
      <p:ext uri="{BB962C8B-B14F-4D97-AF65-F5344CB8AC3E}">
        <p14:creationId xmlns:p14="http://schemas.microsoft.com/office/powerpoint/2010/main" val="410863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7" name="Date Placeholder 3"/>
          <p:cNvSpPr>
            <a:spLocks noGrp="1"/>
          </p:cNvSpPr>
          <p:nvPr>
            <p:ph type="dt" sz="half" idx="10"/>
          </p:nvPr>
        </p:nvSpPr>
        <p:spPr/>
        <p:txBody>
          <a:bodyPr/>
          <a:lstStyle>
            <a:lvl1pPr>
              <a:defRPr/>
            </a:lvl1pPr>
          </a:lstStyle>
          <a:p>
            <a:pPr>
              <a:defRPr/>
            </a:pPr>
            <a:fld id="{67385100-B998-4CBA-8524-1A247EC75DAA}" type="datetimeFigureOut">
              <a:rPr lang="en-US" altLang="pt-PT"/>
              <a:pPr>
                <a:defRPr/>
              </a:pPr>
              <a:t>11/28/2016</a:t>
            </a:fld>
            <a:endParaRPr lang="en-US" altLang="pt-PT"/>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8E40031-2DAD-4EC4-8044-7659A80B3AA8}" type="slidenum">
              <a:rPr lang="en-US" altLang="pt-PT"/>
              <a:pPr>
                <a:defRPr/>
              </a:pPr>
              <a:t>‹nº›</a:t>
            </a:fld>
            <a:endParaRPr lang="en-US" altLang="pt-PT"/>
          </a:p>
        </p:txBody>
      </p:sp>
    </p:spTree>
    <p:extLst>
      <p:ext uri="{BB962C8B-B14F-4D97-AF65-F5344CB8AC3E}">
        <p14:creationId xmlns:p14="http://schemas.microsoft.com/office/powerpoint/2010/main" val="24854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EA73062-68F4-46EC-94E2-CBBCB3E60D41}" type="datetimeFigureOut">
              <a:rPr lang="en-US" altLang="pt-PT"/>
              <a:pPr>
                <a:defRPr/>
              </a:pPr>
              <a:t>11/28/2016</a:t>
            </a:fld>
            <a:endParaRPr lang="en-US" altLang="pt-PT"/>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92B7D3D-6A39-4FC9-BED5-C568E33BD014}" type="slidenum">
              <a:rPr lang="en-US" altLang="pt-PT"/>
              <a:pPr>
                <a:defRPr/>
              </a:pPr>
              <a:t>‹nº›</a:t>
            </a:fld>
            <a:endParaRPr lang="en-US" altLang="pt-PT"/>
          </a:p>
        </p:txBody>
      </p:sp>
    </p:spTree>
    <p:extLst>
      <p:ext uri="{BB962C8B-B14F-4D97-AF65-F5344CB8AC3E}">
        <p14:creationId xmlns:p14="http://schemas.microsoft.com/office/powerpoint/2010/main" val="66432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24328B3-3BFF-4C58-9C6C-D887BD70372E}" type="datetimeFigureOut">
              <a:rPr lang="en-US" altLang="pt-PT"/>
              <a:pPr>
                <a:defRPr/>
              </a:pPr>
              <a:t>11/28/2016</a:t>
            </a:fld>
            <a:endParaRPr lang="en-US" altLang="pt-PT"/>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77AE715-F265-4A9E-93B0-5658689128E1}" type="slidenum">
              <a:rPr lang="en-US" altLang="pt-PT"/>
              <a:pPr>
                <a:defRPr/>
              </a:pPr>
              <a:t>‹nº›</a:t>
            </a:fld>
            <a:endParaRPr lang="en-US" altLang="pt-PT"/>
          </a:p>
        </p:txBody>
      </p:sp>
    </p:spTree>
    <p:extLst>
      <p:ext uri="{BB962C8B-B14F-4D97-AF65-F5344CB8AC3E}">
        <p14:creationId xmlns:p14="http://schemas.microsoft.com/office/powerpoint/2010/main" val="178369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pt-PT"/>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Click to edit Master text styles</a:t>
            </a:r>
          </a:p>
        </p:txBody>
      </p:sp>
      <p:sp>
        <p:nvSpPr>
          <p:cNvPr id="5" name="Date Placeholder 3"/>
          <p:cNvSpPr>
            <a:spLocks noGrp="1"/>
          </p:cNvSpPr>
          <p:nvPr>
            <p:ph type="dt" sz="half" idx="10"/>
          </p:nvPr>
        </p:nvSpPr>
        <p:spPr/>
        <p:txBody>
          <a:bodyPr/>
          <a:lstStyle>
            <a:lvl1pPr>
              <a:defRPr/>
            </a:lvl1pPr>
          </a:lstStyle>
          <a:p>
            <a:pPr>
              <a:defRPr/>
            </a:pPr>
            <a:fld id="{5AF89358-FCD1-41C0-A892-8177B6F03C2C}" type="datetimeFigureOut">
              <a:rPr lang="en-US" altLang="pt-PT"/>
              <a:pPr>
                <a:defRPr/>
              </a:pPr>
              <a:t>11/28/2016</a:t>
            </a:fld>
            <a:endParaRPr lang="en-US" altLang="pt-PT"/>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9C806E-FFD5-48CB-B0E0-A033D50F091E}" type="slidenum">
              <a:rPr lang="en-US" altLang="pt-PT"/>
              <a:pPr>
                <a:defRPr/>
              </a:pPr>
              <a:t>‹nº›</a:t>
            </a:fld>
            <a:endParaRPr lang="en-US" altLang="pt-PT"/>
          </a:p>
        </p:txBody>
      </p:sp>
    </p:spTree>
    <p:extLst>
      <p:ext uri="{BB962C8B-B14F-4D97-AF65-F5344CB8AC3E}">
        <p14:creationId xmlns:p14="http://schemas.microsoft.com/office/powerpoint/2010/main" val="298461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pt-PT"/>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Click to edit Master text styles</a:t>
            </a:r>
          </a:p>
        </p:txBody>
      </p:sp>
      <p:sp>
        <p:nvSpPr>
          <p:cNvPr id="5" name="Date Placeholder 3"/>
          <p:cNvSpPr>
            <a:spLocks noGrp="1"/>
          </p:cNvSpPr>
          <p:nvPr>
            <p:ph type="dt" sz="half" idx="10"/>
          </p:nvPr>
        </p:nvSpPr>
        <p:spPr/>
        <p:txBody>
          <a:bodyPr/>
          <a:lstStyle>
            <a:lvl1pPr>
              <a:defRPr/>
            </a:lvl1pPr>
          </a:lstStyle>
          <a:p>
            <a:pPr>
              <a:defRPr/>
            </a:pPr>
            <a:fld id="{7D17FC0E-0DEE-4210-AF65-F2F45E955B91}" type="datetimeFigureOut">
              <a:rPr lang="en-US" altLang="pt-PT"/>
              <a:pPr>
                <a:defRPr/>
              </a:pPr>
              <a:t>11/28/2016</a:t>
            </a:fld>
            <a:endParaRPr lang="en-US" altLang="pt-PT"/>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33F6205-5C56-4CC7-9BF3-3AEFC2C3CF56}" type="slidenum">
              <a:rPr lang="en-US" altLang="pt-PT"/>
              <a:pPr>
                <a:defRPr/>
              </a:pPr>
              <a:t>‹nº›</a:t>
            </a:fld>
            <a:endParaRPr lang="en-US" altLang="pt-PT"/>
          </a:p>
        </p:txBody>
      </p:sp>
    </p:spTree>
    <p:extLst>
      <p:ext uri="{BB962C8B-B14F-4D97-AF65-F5344CB8AC3E}">
        <p14:creationId xmlns:p14="http://schemas.microsoft.com/office/powerpoint/2010/main" val="3916068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Date Placeholder 3"/>
          <p:cNvSpPr>
            <a:spLocks noGrp="1"/>
          </p:cNvSpPr>
          <p:nvPr>
            <p:ph type="dt" sz="half" idx="10"/>
          </p:nvPr>
        </p:nvSpPr>
        <p:spPr/>
        <p:txBody>
          <a:bodyPr/>
          <a:lstStyle>
            <a:lvl1pPr>
              <a:defRPr/>
            </a:lvl1pPr>
          </a:lstStyle>
          <a:p>
            <a:pPr>
              <a:defRPr/>
            </a:pPr>
            <a:fld id="{51D458B1-C116-44ED-8C07-76A5312A5E0C}" type="datetimeFigureOut">
              <a:rPr lang="en-US" altLang="pt-PT"/>
              <a:pPr>
                <a:defRPr/>
              </a:pPr>
              <a:t>11/28/2016</a:t>
            </a:fld>
            <a:endParaRPr lang="en-US" altLang="pt-PT"/>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1E2056-CB5A-4CFB-8378-EE886495404E}" type="slidenum">
              <a:rPr lang="en-US" altLang="pt-PT"/>
              <a:pPr>
                <a:defRPr/>
              </a:pPr>
              <a:t>‹nº›</a:t>
            </a:fld>
            <a:endParaRPr lang="en-US" altLang="pt-PT"/>
          </a:p>
        </p:txBody>
      </p:sp>
    </p:spTree>
    <p:extLst>
      <p:ext uri="{BB962C8B-B14F-4D97-AF65-F5344CB8AC3E}">
        <p14:creationId xmlns:p14="http://schemas.microsoft.com/office/powerpoint/2010/main" val="1332750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pt-PT"/>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Date Placeholder 3"/>
          <p:cNvSpPr>
            <a:spLocks noGrp="1"/>
          </p:cNvSpPr>
          <p:nvPr>
            <p:ph type="dt" sz="half" idx="10"/>
          </p:nvPr>
        </p:nvSpPr>
        <p:spPr/>
        <p:txBody>
          <a:bodyPr/>
          <a:lstStyle>
            <a:lvl1pPr>
              <a:defRPr/>
            </a:lvl1pPr>
          </a:lstStyle>
          <a:p>
            <a:pPr>
              <a:defRPr/>
            </a:pPr>
            <a:fld id="{C2D5540E-411F-42F8-84C2-20167DA3FACD}" type="datetimeFigureOut">
              <a:rPr lang="en-US" altLang="pt-PT"/>
              <a:pPr>
                <a:defRPr/>
              </a:pPr>
              <a:t>11/28/2016</a:t>
            </a:fld>
            <a:endParaRPr lang="en-US" altLang="pt-PT"/>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B163C3-3063-4981-8523-E5F9AF18BA75}" type="slidenum">
              <a:rPr lang="en-US" altLang="pt-PT"/>
              <a:pPr>
                <a:defRPr/>
              </a:pPr>
              <a:t>‹nº›</a:t>
            </a:fld>
            <a:endParaRPr lang="en-US" altLang="pt-PT"/>
          </a:p>
        </p:txBody>
      </p:sp>
    </p:spTree>
    <p:extLst>
      <p:ext uri="{BB962C8B-B14F-4D97-AF65-F5344CB8AC3E}">
        <p14:creationId xmlns:p14="http://schemas.microsoft.com/office/powerpoint/2010/main" val="1760013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PT" altLang="pt-PT"/>
              <a:t>Click to edit Master title style</a:t>
            </a:r>
            <a:endParaRPr lang="en-US" altLang="pt-PT"/>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PT" altLang="pt-PT"/>
              <a:t>Click to edit Master text styles</a:t>
            </a:r>
          </a:p>
          <a:p>
            <a:pPr lvl="1"/>
            <a:r>
              <a:rPr lang="pt-PT" altLang="pt-PT"/>
              <a:t>Second level</a:t>
            </a:r>
          </a:p>
          <a:p>
            <a:pPr lvl="2"/>
            <a:r>
              <a:rPr lang="pt-PT" altLang="pt-PT"/>
              <a:t>Third level</a:t>
            </a:r>
          </a:p>
          <a:p>
            <a:pPr lvl="3"/>
            <a:r>
              <a:rPr lang="pt-PT" altLang="pt-PT"/>
              <a:t>Fourth level</a:t>
            </a:r>
          </a:p>
          <a:p>
            <a:pPr lvl="4"/>
            <a:r>
              <a:rPr lang="pt-PT" altLang="pt-PT"/>
              <a:t>Fifth level</a:t>
            </a:r>
            <a:endParaRPr lang="en-US" altLang="pt-PT"/>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9EA9B027-3A03-4E30-B8CA-851483E1E335}" type="datetimeFigureOut">
              <a:rPr lang="en-US" altLang="pt-PT"/>
              <a:pPr>
                <a:defRPr/>
              </a:pPr>
              <a:t>11/28/2016</a:t>
            </a:fld>
            <a:endParaRPr lang="en-US" altLang="pt-PT"/>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0A7D41BB-1A03-4F04-8A0F-846B11EF77AE}" type="slidenum">
              <a:rPr lang="en-US" altLang="pt-PT"/>
              <a:pPr>
                <a:defRPr/>
              </a:pPr>
              <a:t>‹nº›</a:t>
            </a:fld>
            <a:endParaRPr lang="en-US" altLang="pt-P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pt/url?sa=i&amp;rct=j&amp;q=&amp;esrc=s&amp;source=images&amp;cd=&amp;cad=rja&amp;uact=8&amp;ved=0CAcQjRxqFQoTCJDT1sGY0ccCFUGgFAod9b4LYQ&amp;url=http://www.grida.no/publications/green-economy/&amp;ei=kCrjVZDLB8HAUvX9rogG&amp;psig=AFQjCNHsTfY6icA4bL_hqwsLyLGnS7Xb5A&amp;ust=1441037324359592"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4.png"/><Relationship Id="rId4" Type="http://schemas.openxmlformats.org/officeDocument/2006/relationships/hyperlink" Target="http://www.unep.org/greeneconomy/Portals/88/documents/research_products/Measuring%20Progress%20report.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hyperlink" Target="http://www3.weforum.org/docs/GRR/WEF_GRR16.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www.gsi-alliance.org/" TargetMode="Externa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yourethicalmoney.org/banking/" TargetMode="Externa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46.png"/><Relationship Id="rId7" Type="http://schemas.openxmlformats.org/officeDocument/2006/relationships/hyperlink" Target="http://www.fsb.org/profile/svein-andresen/" TargetMode="External"/><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hyperlink" Target="http://www.fsb.org/profile/mark-carney/" TargetMode="External"/><Relationship Id="rId5" Type="http://schemas.openxmlformats.org/officeDocument/2006/relationships/image" Target="../media/image47.png"/><Relationship Id="rId4" Type="http://schemas.openxmlformats.org/officeDocument/2006/relationships/hyperlink" Target="https://www.youtube.com/watch?v=tl2pH1FQHr4"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hyperlink" Target="mailto:https://www.youtube.com/watch?v=PDRi-tK1w-g" TargetMode="Externa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r="21243"/>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2"/>
          <p:cNvSpPr txBox="1">
            <a:spLocks noChangeArrowheads="1"/>
          </p:cNvSpPr>
          <p:nvPr/>
        </p:nvSpPr>
        <p:spPr bwMode="auto">
          <a:xfrm>
            <a:off x="922803" y="1888097"/>
            <a:ext cx="10637943" cy="4431983"/>
          </a:xfrm>
          <a:prstGeom prst="rect">
            <a:avLst/>
          </a:prstGeom>
          <a:solidFill>
            <a:schemeClr val="bg1"/>
          </a:solidFill>
          <a:ln>
            <a:noFill/>
          </a:ln>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charset="-128"/>
              </a:defRPr>
            </a:lvl9pPr>
          </a:lstStyle>
          <a:p>
            <a:pPr algn="ctr" eaLnBrk="1" hangingPunct="1">
              <a:spcBef>
                <a:spcPct val="0"/>
              </a:spcBef>
              <a:buFontTx/>
              <a:buNone/>
            </a:pPr>
            <a:endParaRPr lang="pt-PT" altLang="pt-PT" sz="2800" dirty="0">
              <a:latin typeface="Arial" panose="020B0604020202020204" pitchFamily="34" charset="0"/>
              <a:cs typeface="Arial" panose="020B0604020202020204" pitchFamily="34" charset="0"/>
            </a:endParaRPr>
          </a:p>
          <a:p>
            <a:pPr algn="ctr" eaLnBrk="1" hangingPunct="1">
              <a:spcBef>
                <a:spcPct val="0"/>
              </a:spcBef>
              <a:buFontTx/>
              <a:buNone/>
            </a:pPr>
            <a:r>
              <a:rPr lang="pt-PT" sz="2000" b="1" i="1" dirty="0">
                <a:latin typeface="Arial" panose="020B0604020202020204" pitchFamily="34" charset="0"/>
                <a:cs typeface="Arial" panose="020B0604020202020204" pitchFamily="34" charset="0"/>
              </a:rPr>
              <a:t>O papel da Economia e Finanças de Baixo Carbono </a:t>
            </a:r>
          </a:p>
          <a:p>
            <a:pPr algn="ctr" eaLnBrk="1" hangingPunct="1">
              <a:spcBef>
                <a:spcPct val="0"/>
              </a:spcBef>
              <a:buFontTx/>
              <a:buNone/>
            </a:pPr>
            <a:r>
              <a:rPr lang="pt-PT" sz="2000" b="1" i="1" dirty="0">
                <a:latin typeface="Arial" panose="020B0604020202020204" pitchFamily="34" charset="0"/>
                <a:cs typeface="Arial" panose="020B0604020202020204" pitchFamily="34" charset="0"/>
              </a:rPr>
              <a:t>na Retenção de Potencial Humano na Região</a:t>
            </a:r>
          </a:p>
          <a:p>
            <a:pPr algn="ctr" eaLnBrk="1" hangingPunct="1">
              <a:spcBef>
                <a:spcPct val="0"/>
              </a:spcBef>
              <a:buFontTx/>
              <a:buNone/>
            </a:pPr>
            <a:r>
              <a:rPr lang="pt-PT" sz="2000" b="1" i="1" dirty="0">
                <a:latin typeface="Arial" panose="020B0604020202020204" pitchFamily="34" charset="0"/>
                <a:cs typeface="Arial" panose="020B0604020202020204" pitchFamily="34" charset="0"/>
              </a:rPr>
              <a:t>Sofia Santos</a:t>
            </a:r>
          </a:p>
          <a:p>
            <a:pPr algn="ctr" eaLnBrk="1" hangingPunct="1">
              <a:spcBef>
                <a:spcPct val="0"/>
              </a:spcBef>
              <a:buFontTx/>
              <a:buNone/>
            </a:pPr>
            <a:endParaRPr lang="pt-PT" altLang="pt-PT" sz="1800" dirty="0">
              <a:latin typeface="Arial" panose="020B0604020202020204" pitchFamily="34" charset="0"/>
              <a:cs typeface="Arial" panose="020B0604020202020204" pitchFamily="34" charset="0"/>
            </a:endParaRPr>
          </a:p>
          <a:p>
            <a:pPr algn="ctr" eaLnBrk="1" hangingPunct="1">
              <a:spcBef>
                <a:spcPct val="0"/>
              </a:spcBef>
              <a:buFontTx/>
              <a:buNone/>
            </a:pPr>
            <a:endParaRPr lang="pt-PT" altLang="pt-PT" sz="1800" dirty="0">
              <a:latin typeface="Arial" panose="020B0604020202020204" pitchFamily="34" charset="0"/>
              <a:cs typeface="Arial" panose="020B0604020202020204" pitchFamily="34" charset="0"/>
            </a:endParaRPr>
          </a:p>
          <a:p>
            <a:pPr lvl="1" indent="0" algn="ctr" eaLnBrk="1" hangingPunct="1">
              <a:spcBef>
                <a:spcPct val="0"/>
              </a:spcBef>
              <a:spcAft>
                <a:spcPts val="1200"/>
              </a:spcAft>
              <a:buNone/>
            </a:pPr>
            <a:endParaRPr lang="pt-PT" altLang="pt-PT" dirty="0">
              <a:latin typeface="Arial" panose="020B0604020202020204" pitchFamily="34" charset="0"/>
              <a:cs typeface="Arial" panose="020B0604020202020204" pitchFamily="34" charset="0"/>
            </a:endParaRPr>
          </a:p>
          <a:p>
            <a:pPr lvl="1" indent="0" algn="ctr" eaLnBrk="1" hangingPunct="1">
              <a:spcBef>
                <a:spcPct val="0"/>
              </a:spcBef>
              <a:spcAft>
                <a:spcPts val="1200"/>
              </a:spcAft>
              <a:buNone/>
            </a:pPr>
            <a:endParaRPr lang="pt-PT" altLang="pt-PT" dirty="0">
              <a:latin typeface="Arial" panose="020B0604020202020204" pitchFamily="34" charset="0"/>
              <a:cs typeface="Arial" panose="020B0604020202020204" pitchFamily="34" charset="0"/>
            </a:endParaRPr>
          </a:p>
          <a:p>
            <a:pPr algn="ctr" eaLnBrk="1" hangingPunct="1">
              <a:spcBef>
                <a:spcPct val="0"/>
              </a:spcBef>
              <a:buFontTx/>
              <a:buNone/>
            </a:pPr>
            <a:r>
              <a:rPr lang="pt-PT" sz="1800" b="1" i="1" dirty="0">
                <a:solidFill>
                  <a:schemeClr val="tx1">
                    <a:lumMod val="50000"/>
                    <a:lumOff val="50000"/>
                  </a:schemeClr>
                </a:solidFill>
                <a:latin typeface="Arial" panose="020B0604020202020204" pitchFamily="34" charset="0"/>
                <a:cs typeface="Arial" panose="020B0604020202020204" pitchFamily="34" charset="0"/>
              </a:rPr>
              <a:t>29 novembro 2016</a:t>
            </a:r>
          </a:p>
          <a:p>
            <a:pPr algn="ctr" eaLnBrk="1" hangingPunct="1">
              <a:spcBef>
                <a:spcPct val="0"/>
              </a:spcBef>
              <a:buFontTx/>
              <a:buNone/>
            </a:pPr>
            <a:r>
              <a:rPr lang="pt-PT" sz="1800" b="1" dirty="0">
                <a:solidFill>
                  <a:schemeClr val="tx1">
                    <a:lumMod val="50000"/>
                    <a:lumOff val="50000"/>
                  </a:schemeClr>
                </a:solidFill>
                <a:latin typeface="Arial" panose="020B0604020202020204" pitchFamily="34" charset="0"/>
                <a:cs typeface="Arial" panose="020B0604020202020204" pitchFamily="34" charset="0"/>
              </a:rPr>
              <a:t>1ª CONFERÊNCIA RESILIÊNCIA NA REGIÃO DE LISBOA</a:t>
            </a:r>
            <a:endParaRPr lang="pt-PT" sz="1800" b="1" i="1" dirty="0">
              <a:solidFill>
                <a:schemeClr val="tx1">
                  <a:lumMod val="50000"/>
                  <a:lumOff val="50000"/>
                </a:schemeClr>
              </a:solidFill>
              <a:latin typeface="Arial" panose="020B0604020202020204" pitchFamily="34" charset="0"/>
              <a:cs typeface="Arial" panose="020B0604020202020204" pitchFamily="34" charset="0"/>
            </a:endParaRPr>
          </a:p>
          <a:p>
            <a:pPr algn="ctr" eaLnBrk="1" hangingPunct="1">
              <a:spcBef>
                <a:spcPct val="0"/>
              </a:spcBef>
              <a:buFontTx/>
              <a:buNone/>
            </a:pPr>
            <a:endParaRPr lang="pt-PT" altLang="pt-PT" sz="1800" b="1" i="1" dirty="0">
              <a:latin typeface="Arial" panose="020B0604020202020204" pitchFamily="34" charset="0"/>
              <a:cs typeface="Arial" panose="020B0604020202020204" pitchFamily="34" charset="0"/>
            </a:endParaRPr>
          </a:p>
          <a:p>
            <a:pPr lvl="1" indent="0" algn="ctr" eaLnBrk="1" hangingPunct="1">
              <a:spcBef>
                <a:spcPct val="0"/>
              </a:spcBef>
              <a:spcAft>
                <a:spcPts val="1200"/>
              </a:spcAft>
              <a:buNone/>
            </a:pPr>
            <a:endParaRPr lang="pt-PT" altLang="pt-PT" dirty="0">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3"/>
          <a:stretch>
            <a:fillRect/>
          </a:stretch>
        </p:blipFill>
        <p:spPr>
          <a:xfrm>
            <a:off x="3546736" y="3429000"/>
            <a:ext cx="5486400" cy="1316736"/>
          </a:xfrm>
          <a:prstGeom prst="rect">
            <a:avLst/>
          </a:prstGeom>
        </p:spPr>
      </p:pic>
      <p:pic>
        <p:nvPicPr>
          <p:cNvPr id="4" name="Imagem 3"/>
          <p:cNvPicPr>
            <a:picLocks noChangeAspect="1"/>
          </p:cNvPicPr>
          <p:nvPr/>
        </p:nvPicPr>
        <p:blipFill rotWithShape="1">
          <a:blip r:embed="rId4"/>
          <a:srcRect t="30330" r="56377" b="21054"/>
          <a:stretch/>
        </p:blipFill>
        <p:spPr>
          <a:xfrm>
            <a:off x="9327107" y="4581026"/>
            <a:ext cx="2120348" cy="1127348"/>
          </a:xfrm>
          <a:prstGeom prst="rect">
            <a:avLst/>
          </a:prstGeom>
        </p:spPr>
      </p:pic>
    </p:spTree>
    <p:extLst>
      <p:ext uri="{BB962C8B-B14F-4D97-AF65-F5344CB8AC3E}">
        <p14:creationId xmlns:p14="http://schemas.microsoft.com/office/powerpoint/2010/main" val="2075141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Agenda</a:t>
            </a:r>
          </a:p>
        </p:txBody>
      </p:sp>
      <p:sp>
        <p:nvSpPr>
          <p:cNvPr id="3" name="CaixaDeTexto 2"/>
          <p:cNvSpPr txBox="1"/>
          <p:nvPr/>
        </p:nvSpPr>
        <p:spPr>
          <a:xfrm>
            <a:off x="4487105" y="1710397"/>
            <a:ext cx="8136837" cy="1785104"/>
          </a:xfrm>
          <a:prstGeom prst="rect">
            <a:avLst/>
          </a:prstGeom>
          <a:noFill/>
        </p:spPr>
        <p:txBody>
          <a:bodyPr wrap="square" rtlCol="0">
            <a:spAutoFit/>
          </a:bodyPr>
          <a:lstStyle/>
          <a:p>
            <a:pPr>
              <a:spcBef>
                <a:spcPts val="1200"/>
              </a:spcBef>
            </a:pPr>
            <a:r>
              <a:rPr lang="pt-PT" sz="2000" dirty="0">
                <a:latin typeface="Arial" panose="020B0604020202020204" pitchFamily="34" charset="0"/>
                <a:cs typeface="Arial" panose="020B0604020202020204" pitchFamily="34" charset="0"/>
              </a:rPr>
              <a:t>1 – A Economia e as Novas Formas de Economia</a:t>
            </a:r>
          </a:p>
          <a:p>
            <a:pPr>
              <a:spcBef>
                <a:spcPts val="1200"/>
              </a:spcBef>
            </a:pPr>
            <a:r>
              <a:rPr lang="pt-PT" sz="2000" dirty="0">
                <a:latin typeface="Arial" panose="020B0604020202020204" pitchFamily="34" charset="0"/>
                <a:cs typeface="Arial" panose="020B0604020202020204" pitchFamily="34" charset="0"/>
              </a:rPr>
              <a:t>2 – O Desafio das Alterações Climáticas </a:t>
            </a:r>
          </a:p>
          <a:p>
            <a:pPr>
              <a:spcBef>
                <a:spcPts val="1200"/>
              </a:spcBef>
            </a:pPr>
            <a:r>
              <a:rPr lang="pt-PT" sz="2000" dirty="0">
                <a:latin typeface="Arial" panose="020B0604020202020204" pitchFamily="34" charset="0"/>
                <a:cs typeface="Arial" panose="020B0604020202020204" pitchFamily="34" charset="0"/>
              </a:rPr>
              <a:t>3 – As Finanças</a:t>
            </a:r>
          </a:p>
          <a:p>
            <a:pPr>
              <a:spcBef>
                <a:spcPts val="1200"/>
              </a:spcBef>
            </a:pPr>
            <a:r>
              <a:rPr lang="pt-PT" sz="2000" dirty="0">
                <a:latin typeface="Arial" panose="020B0604020202020204" pitchFamily="34" charset="0"/>
                <a:cs typeface="Arial" panose="020B0604020202020204" pitchFamily="34" charset="0"/>
              </a:rPr>
              <a:t>4 – A Retenção das Pessoas</a:t>
            </a:r>
          </a:p>
        </p:txBody>
      </p:sp>
      <p:pic>
        <p:nvPicPr>
          <p:cNvPr id="2050" name="Picture 2"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13" y="1252329"/>
            <a:ext cx="4273413" cy="5453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5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5225143" y="1198815"/>
            <a:ext cx="6489779" cy="2246769"/>
          </a:xfrm>
          <a:prstGeom prst="rect">
            <a:avLst/>
          </a:prstGeom>
          <a:noFill/>
          <a:ln>
            <a:solidFill>
              <a:schemeClr val="tx2">
                <a:lumMod val="60000"/>
                <a:lumOff val="40000"/>
              </a:schemeClr>
            </a:solidFill>
          </a:ln>
        </p:spPr>
        <p:txBody>
          <a:bodyPr wrap="square">
            <a:spAutoFit/>
          </a:bodyPr>
          <a:lstStyle/>
          <a:p>
            <a:endParaRPr lang="pt-PT" sz="2000" b="1" dirty="0">
              <a:solidFill>
                <a:srgbClr val="0070C0"/>
              </a:solidFill>
              <a:latin typeface="Arial" panose="020B0604020202020204" pitchFamily="34" charset="0"/>
              <a:cs typeface="Arial" panose="020B0604020202020204" pitchFamily="34" charset="0"/>
            </a:endParaRPr>
          </a:p>
          <a:p>
            <a:r>
              <a:rPr lang="pt-PT" sz="2000" b="1" dirty="0">
                <a:solidFill>
                  <a:schemeClr val="accent6">
                    <a:lumMod val="75000"/>
                  </a:schemeClr>
                </a:solidFill>
                <a:latin typeface="Arial" panose="020B0604020202020204" pitchFamily="34" charset="0"/>
                <a:cs typeface="Arial" panose="020B0604020202020204" pitchFamily="34" charset="0"/>
              </a:rPr>
              <a:t>Dicionário Oxford: </a:t>
            </a:r>
          </a:p>
          <a:p>
            <a:endParaRPr lang="pt-PT" sz="2000" dirty="0">
              <a:solidFill>
                <a:srgbClr val="0070C0"/>
              </a:solidFill>
              <a:latin typeface="Arial" panose="020B0604020202020204" pitchFamily="34" charset="0"/>
              <a:cs typeface="Arial" panose="020B0604020202020204" pitchFamily="34" charset="0"/>
            </a:endParaRPr>
          </a:p>
          <a:p>
            <a:r>
              <a:rPr lang="pt-PT" sz="2000" dirty="0">
                <a:solidFill>
                  <a:srgbClr val="0070C0"/>
                </a:solidFill>
                <a:latin typeface="Arial" panose="020B0604020202020204" pitchFamily="34" charset="0"/>
                <a:cs typeface="Arial" panose="020B0604020202020204" pitchFamily="34" charset="0"/>
              </a:rPr>
              <a:t>Economia é uma área do conhecimento que se preocupa com a produção, o consumo e a transferência de riqueza.</a:t>
            </a:r>
          </a:p>
          <a:p>
            <a:endParaRPr lang="pt-PT" sz="2000" dirty="0">
              <a:solidFill>
                <a:srgbClr val="0070C0"/>
              </a:solidFill>
              <a:latin typeface="Arial" panose="020B0604020202020204" pitchFamily="34" charset="0"/>
              <a:cs typeface="Arial" panose="020B0604020202020204" pitchFamily="34" charset="0"/>
            </a:endParaRPr>
          </a:p>
        </p:txBody>
      </p:sp>
      <p:sp>
        <p:nvSpPr>
          <p:cNvPr id="6" name="Retângulo 5"/>
          <p:cNvSpPr/>
          <p:nvPr/>
        </p:nvSpPr>
        <p:spPr>
          <a:xfrm>
            <a:off x="5225143" y="3692606"/>
            <a:ext cx="6489779" cy="1938992"/>
          </a:xfrm>
          <a:prstGeom prst="rect">
            <a:avLst/>
          </a:prstGeom>
          <a:noFill/>
          <a:ln>
            <a:solidFill>
              <a:schemeClr val="tx2">
                <a:lumMod val="60000"/>
                <a:lumOff val="40000"/>
              </a:schemeClr>
            </a:solidFill>
          </a:ln>
        </p:spPr>
        <p:txBody>
          <a:bodyPr wrap="square">
            <a:spAutoFit/>
          </a:bodyPr>
          <a:lstStyle/>
          <a:p>
            <a:endParaRPr lang="pt-PT" sz="2000" b="1" dirty="0">
              <a:solidFill>
                <a:srgbClr val="0070C0"/>
              </a:solidFill>
              <a:latin typeface="Arial" panose="020B0604020202020204" pitchFamily="34" charset="0"/>
              <a:cs typeface="Arial" panose="020B0604020202020204" pitchFamily="34" charset="0"/>
            </a:endParaRPr>
          </a:p>
          <a:p>
            <a:r>
              <a:rPr lang="pt-PT" sz="2000" b="1" dirty="0">
                <a:solidFill>
                  <a:schemeClr val="accent6">
                    <a:lumMod val="75000"/>
                  </a:schemeClr>
                </a:solidFill>
                <a:latin typeface="Arial" panose="020B0604020202020204" pitchFamily="34" charset="0"/>
                <a:cs typeface="Arial" panose="020B0604020202020204" pitchFamily="34" charset="0"/>
              </a:rPr>
              <a:t>Dicionário Cambridge: </a:t>
            </a:r>
          </a:p>
          <a:p>
            <a:endParaRPr lang="pt-PT" sz="2000" dirty="0">
              <a:solidFill>
                <a:srgbClr val="0070C0"/>
              </a:solidFill>
              <a:latin typeface="+mj-lt"/>
            </a:endParaRPr>
          </a:p>
          <a:p>
            <a:r>
              <a:rPr lang="pt-PT" sz="2000" dirty="0">
                <a:solidFill>
                  <a:srgbClr val="0070C0"/>
                </a:solidFill>
                <a:latin typeface="Arial" panose="020B0604020202020204" pitchFamily="34" charset="0"/>
                <a:cs typeface="Arial" panose="020B0604020202020204" pitchFamily="34" charset="0"/>
              </a:rPr>
              <a:t>Economia estuda a forma como o comércio, a indústria ou o dinheiro são organizados.</a:t>
            </a:r>
          </a:p>
          <a:p>
            <a:endParaRPr lang="pt-PT" sz="2000" dirty="0">
              <a:solidFill>
                <a:srgbClr val="0070C0"/>
              </a:solidFill>
              <a:latin typeface="+mj-lt"/>
            </a:endParaRPr>
          </a:p>
        </p:txBody>
      </p:sp>
      <p:sp>
        <p:nvSpPr>
          <p:cNvPr id="4" name="CaixaDeTexto 3"/>
          <p:cNvSpPr txBox="1"/>
          <p:nvPr/>
        </p:nvSpPr>
        <p:spPr>
          <a:xfrm>
            <a:off x="410817" y="2056253"/>
            <a:ext cx="3949148" cy="1323439"/>
          </a:xfrm>
          <a:prstGeom prst="rect">
            <a:avLst/>
          </a:prstGeom>
          <a:noFill/>
        </p:spPr>
        <p:txBody>
          <a:bodyPr wrap="square" rtlCol="0">
            <a:spAutoFit/>
          </a:bodyPr>
          <a:lstStyle/>
          <a:p>
            <a:r>
              <a:rPr lang="pt-PT" sz="4000" dirty="0">
                <a:solidFill>
                  <a:srgbClr val="0070C0"/>
                </a:solidFill>
                <a:latin typeface="Arial Narrow" panose="020B0606020202030204" pitchFamily="34" charset="0"/>
                <a:cs typeface="Arial" panose="020B0604020202020204" pitchFamily="34" charset="0"/>
              </a:rPr>
              <a:t>Como se define economia?</a:t>
            </a:r>
          </a:p>
        </p:txBody>
      </p:sp>
      <p:grpSp>
        <p:nvGrpSpPr>
          <p:cNvPr id="7" name="Grupo 6"/>
          <p:cNvGrpSpPr/>
          <p:nvPr/>
        </p:nvGrpSpPr>
        <p:grpSpPr>
          <a:xfrm>
            <a:off x="0" y="-3375"/>
            <a:ext cx="12192001" cy="834190"/>
            <a:chOff x="0" y="-3375"/>
            <a:chExt cx="12192001" cy="834190"/>
          </a:xfrm>
        </p:grpSpPr>
        <p:pic>
          <p:nvPicPr>
            <p:cNvPr id="8"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Desenvolvimento </a:t>
            </a:r>
            <a:r>
              <a:rPr lang="en-GB" altLang="pt-PT" b="1" dirty="0" err="1">
                <a:solidFill>
                  <a:schemeClr val="bg1"/>
                </a:solidFill>
                <a:latin typeface="Arial" panose="020B0604020202020204" pitchFamily="34" charset="0"/>
                <a:cs typeface="Arial" panose="020B0604020202020204" pitchFamily="34" charset="0"/>
              </a:rPr>
              <a:t>Sustentável</a:t>
            </a:r>
            <a:r>
              <a:rPr lang="en-GB" altLang="pt-PT" b="1" dirty="0">
                <a:solidFill>
                  <a:schemeClr val="bg1"/>
                </a:solidFill>
                <a:latin typeface="Arial" panose="020B0604020202020204" pitchFamily="34" charset="0"/>
                <a:cs typeface="Arial" panose="020B0604020202020204" pitchFamily="34" charset="0"/>
              </a:rPr>
              <a:t> – e a </a:t>
            </a:r>
            <a:r>
              <a:rPr lang="en-GB" altLang="pt-PT" b="1" dirty="0" err="1">
                <a:solidFill>
                  <a:schemeClr val="bg1"/>
                </a:solidFill>
                <a:latin typeface="Arial" panose="020B0604020202020204" pitchFamily="34" charset="0"/>
                <a:cs typeface="Arial" panose="020B0604020202020204" pitchFamily="34" charset="0"/>
              </a:rPr>
              <a:t>ligação</a:t>
            </a:r>
            <a:r>
              <a:rPr lang="en-GB" altLang="pt-PT" b="1" dirty="0">
                <a:solidFill>
                  <a:schemeClr val="bg1"/>
                </a:solidFill>
                <a:latin typeface="Arial" panose="020B0604020202020204" pitchFamily="34" charset="0"/>
                <a:cs typeface="Arial" panose="020B0604020202020204" pitchFamily="34" charset="0"/>
              </a:rPr>
              <a:t> com a Economia?</a:t>
            </a:r>
          </a:p>
        </p:txBody>
      </p:sp>
    </p:spTree>
    <p:extLst>
      <p:ext uri="{BB962C8B-B14F-4D97-AF65-F5344CB8AC3E}">
        <p14:creationId xmlns:p14="http://schemas.microsoft.com/office/powerpoint/2010/main" val="21557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410817" y="2056253"/>
            <a:ext cx="3949148" cy="1323439"/>
          </a:xfrm>
          <a:prstGeom prst="rect">
            <a:avLst/>
          </a:prstGeom>
          <a:noFill/>
        </p:spPr>
        <p:txBody>
          <a:bodyPr wrap="square" rtlCol="0">
            <a:spAutoFit/>
          </a:bodyPr>
          <a:lstStyle/>
          <a:p>
            <a:r>
              <a:rPr lang="pt-PT" sz="4000" dirty="0">
                <a:solidFill>
                  <a:srgbClr val="0070C0"/>
                </a:solidFill>
                <a:latin typeface="Arial Narrow" panose="020B0606020202030204" pitchFamily="34" charset="0"/>
                <a:cs typeface="Arial" panose="020B0604020202020204" pitchFamily="34" charset="0"/>
              </a:rPr>
              <a:t>Como se define economia?</a:t>
            </a:r>
          </a:p>
        </p:txBody>
      </p:sp>
      <p:sp>
        <p:nvSpPr>
          <p:cNvPr id="8" name="Retângulo 7"/>
          <p:cNvSpPr/>
          <p:nvPr/>
        </p:nvSpPr>
        <p:spPr>
          <a:xfrm>
            <a:off x="5035826" y="1499447"/>
            <a:ext cx="6480313" cy="3785652"/>
          </a:xfrm>
          <a:prstGeom prst="rect">
            <a:avLst/>
          </a:prstGeom>
          <a:noFill/>
          <a:ln>
            <a:solidFill>
              <a:srgbClr val="B8E08C"/>
            </a:solidFill>
          </a:ln>
        </p:spPr>
        <p:txBody>
          <a:bodyPr wrap="square">
            <a:spAutoFit/>
          </a:bodyPr>
          <a:lstStyle/>
          <a:p>
            <a:r>
              <a:rPr lang="pt-PT" sz="2000" dirty="0">
                <a:solidFill>
                  <a:srgbClr val="0070C0"/>
                </a:solidFill>
                <a:latin typeface="Arial" panose="020B0604020202020204" pitchFamily="34" charset="0"/>
                <a:cs typeface="Arial" panose="020B0604020202020204" pitchFamily="34" charset="0"/>
              </a:rPr>
              <a:t>Mark </a:t>
            </a:r>
            <a:r>
              <a:rPr lang="pt-PT" sz="2000" dirty="0" err="1">
                <a:solidFill>
                  <a:srgbClr val="0070C0"/>
                </a:solidFill>
                <a:latin typeface="Arial" panose="020B0604020202020204" pitchFamily="34" charset="0"/>
                <a:cs typeface="Arial" panose="020B0604020202020204" pitchFamily="34" charset="0"/>
              </a:rPr>
              <a:t>Anielski</a:t>
            </a:r>
            <a:endParaRPr lang="pt-PT" sz="2000" dirty="0">
              <a:solidFill>
                <a:srgbClr val="0070C0"/>
              </a:solidFill>
              <a:latin typeface="Arial" panose="020B0604020202020204" pitchFamily="34" charset="0"/>
              <a:cs typeface="Arial" panose="020B0604020202020204" pitchFamily="34" charset="0"/>
            </a:endParaRPr>
          </a:p>
          <a:p>
            <a:r>
              <a:rPr lang="pt-PT" sz="2000" dirty="0">
                <a:solidFill>
                  <a:srgbClr val="0070C0"/>
                </a:solidFill>
                <a:latin typeface="Arial" panose="020B0604020202020204" pitchFamily="34" charset="0"/>
                <a:cs typeface="Arial" panose="020B0604020202020204" pitchFamily="34" charset="0"/>
              </a:rPr>
              <a:t>Herman </a:t>
            </a:r>
            <a:r>
              <a:rPr lang="pt-PT" sz="2000" dirty="0" err="1">
                <a:solidFill>
                  <a:srgbClr val="0070C0"/>
                </a:solidFill>
                <a:latin typeface="Arial" panose="020B0604020202020204" pitchFamily="34" charset="0"/>
                <a:cs typeface="Arial" panose="020B0604020202020204" pitchFamily="34" charset="0"/>
              </a:rPr>
              <a:t>Daly</a:t>
            </a:r>
            <a:endParaRPr lang="pt-PT" sz="2000" dirty="0">
              <a:solidFill>
                <a:srgbClr val="0070C0"/>
              </a:solidFill>
              <a:latin typeface="Arial" panose="020B0604020202020204" pitchFamily="34" charset="0"/>
              <a:cs typeface="Arial" panose="020B0604020202020204" pitchFamily="34" charset="0"/>
            </a:endParaRPr>
          </a:p>
          <a:p>
            <a:endParaRPr lang="pt-PT" sz="2000" dirty="0">
              <a:solidFill>
                <a:srgbClr val="0070C0"/>
              </a:solidFill>
              <a:latin typeface="Arial" panose="020B0604020202020204" pitchFamily="34" charset="0"/>
              <a:cs typeface="Arial" panose="020B0604020202020204" pitchFamily="34" charset="0"/>
            </a:endParaRPr>
          </a:p>
          <a:p>
            <a:r>
              <a:rPr lang="pt-PT" sz="2000" dirty="0">
                <a:solidFill>
                  <a:srgbClr val="0070C0"/>
                </a:solidFill>
                <a:latin typeface="Arial" panose="020B0604020202020204" pitchFamily="34" charset="0"/>
                <a:cs typeface="Arial" panose="020B0604020202020204" pitchFamily="34" charset="0"/>
              </a:rPr>
              <a:t>Economia tem origem no grego </a:t>
            </a:r>
            <a:r>
              <a:rPr lang="pt-PT" sz="2000" dirty="0" err="1">
                <a:solidFill>
                  <a:srgbClr val="0070C0"/>
                </a:solidFill>
                <a:latin typeface="Arial" panose="020B0604020202020204" pitchFamily="34" charset="0"/>
                <a:cs typeface="Arial" panose="020B0604020202020204" pitchFamily="34" charset="0"/>
              </a:rPr>
              <a:t>oikonomia</a:t>
            </a:r>
            <a:r>
              <a:rPr lang="pt-PT" sz="2000" dirty="0">
                <a:solidFill>
                  <a:srgbClr val="0070C0"/>
                </a:solidFill>
                <a:latin typeface="Arial" panose="020B0604020202020204" pitchFamily="34" charset="0"/>
                <a:cs typeface="Arial" panose="020B0604020202020204" pitchFamily="34" charset="0"/>
              </a:rPr>
              <a:t>, que significa «</a:t>
            </a:r>
            <a:r>
              <a:rPr lang="pt-PT" sz="2000" b="1" dirty="0">
                <a:solidFill>
                  <a:srgbClr val="0070C0"/>
                </a:solidFill>
                <a:latin typeface="Arial" panose="020B0604020202020204" pitchFamily="34" charset="0"/>
                <a:cs typeface="Arial" panose="020B0604020202020204" pitchFamily="34" charset="0"/>
              </a:rPr>
              <a:t>gestão (</a:t>
            </a:r>
            <a:r>
              <a:rPr lang="pt-PT" sz="2000" b="1" dirty="0" err="1">
                <a:solidFill>
                  <a:srgbClr val="0070C0"/>
                </a:solidFill>
                <a:latin typeface="Arial" panose="020B0604020202020204" pitchFamily="34" charset="0"/>
                <a:cs typeface="Arial" panose="020B0604020202020204" pitchFamily="34" charset="0"/>
              </a:rPr>
              <a:t>nomia</a:t>
            </a:r>
            <a:r>
              <a:rPr lang="pt-PT" sz="2000" b="1" dirty="0">
                <a:solidFill>
                  <a:srgbClr val="0070C0"/>
                </a:solidFill>
                <a:latin typeface="Arial" panose="020B0604020202020204" pitchFamily="34" charset="0"/>
                <a:cs typeface="Arial" panose="020B0604020202020204" pitchFamily="34" charset="0"/>
              </a:rPr>
              <a:t>) da casa ou do Estado (</a:t>
            </a:r>
            <a:r>
              <a:rPr lang="pt-PT" sz="2000" b="1" dirty="0" err="1">
                <a:solidFill>
                  <a:srgbClr val="0070C0"/>
                </a:solidFill>
                <a:latin typeface="Arial" panose="020B0604020202020204" pitchFamily="34" charset="0"/>
                <a:cs typeface="Arial" panose="020B0604020202020204" pitchFamily="34" charset="0"/>
              </a:rPr>
              <a:t>oikos</a:t>
            </a:r>
            <a:r>
              <a:rPr lang="pt-PT" sz="2000" b="1" dirty="0">
                <a:solidFill>
                  <a:srgbClr val="0070C0"/>
                </a:solidFill>
                <a:latin typeface="Arial" panose="020B0604020202020204" pitchFamily="34" charset="0"/>
                <a:cs typeface="Arial" panose="020B0604020202020204" pitchFamily="34" charset="0"/>
              </a:rPr>
              <a:t>)». </a:t>
            </a:r>
          </a:p>
          <a:p>
            <a:endParaRPr lang="pt-PT" sz="2000" dirty="0">
              <a:solidFill>
                <a:srgbClr val="0070C0"/>
              </a:solidFill>
              <a:latin typeface="Arial" panose="020B0604020202020204" pitchFamily="34" charset="0"/>
              <a:cs typeface="Arial" panose="020B0604020202020204" pitchFamily="34" charset="0"/>
            </a:endParaRPr>
          </a:p>
          <a:p>
            <a:r>
              <a:rPr lang="pt-PT" sz="2000" dirty="0">
                <a:solidFill>
                  <a:srgbClr val="0070C0"/>
                </a:solidFill>
                <a:latin typeface="Arial" panose="020B0604020202020204" pitchFamily="34" charset="0"/>
                <a:cs typeface="Arial" panose="020B0604020202020204" pitchFamily="34" charset="0"/>
              </a:rPr>
              <a:t>Originalmente, economia significava a área do conhecimento que </a:t>
            </a:r>
            <a:r>
              <a:rPr lang="pt-PT" sz="2000" b="1" dirty="0">
                <a:solidFill>
                  <a:srgbClr val="0070C0"/>
                </a:solidFill>
                <a:latin typeface="Arial" panose="020B0604020202020204" pitchFamily="34" charset="0"/>
                <a:cs typeface="Arial" panose="020B0604020202020204" pitchFamily="34" charset="0"/>
              </a:rPr>
              <a:t>estudava as condições de vida das famílias</a:t>
            </a:r>
            <a:r>
              <a:rPr lang="pt-PT" sz="2000" dirty="0">
                <a:solidFill>
                  <a:srgbClr val="0070C0"/>
                </a:solidFill>
                <a:latin typeface="Arial" panose="020B0604020202020204" pitchFamily="34" charset="0"/>
                <a:cs typeface="Arial" panose="020B0604020202020204" pitchFamily="34" charset="0"/>
              </a:rPr>
              <a:t>, </a:t>
            </a:r>
            <a:r>
              <a:rPr lang="pt-PT" sz="2000" b="1" dirty="0">
                <a:solidFill>
                  <a:srgbClr val="0070C0"/>
                </a:solidFill>
                <a:latin typeface="Arial" panose="020B0604020202020204" pitchFamily="34" charset="0"/>
                <a:cs typeface="Arial" panose="020B0604020202020204" pitchFamily="34" charset="0"/>
              </a:rPr>
              <a:t>das comunidade </a:t>
            </a:r>
            <a:r>
              <a:rPr lang="pt-PT" sz="2000" dirty="0">
                <a:solidFill>
                  <a:srgbClr val="0070C0"/>
                </a:solidFill>
                <a:latin typeface="Arial" panose="020B0604020202020204" pitchFamily="34" charset="0"/>
                <a:cs typeface="Arial" panose="020B0604020202020204" pitchFamily="34" charset="0"/>
              </a:rPr>
              <a:t>e das empresas como promotores de bem‑estar que caminhavam em prol do bem comum.</a:t>
            </a:r>
          </a:p>
        </p:txBody>
      </p:sp>
      <p:grpSp>
        <p:nvGrpSpPr>
          <p:cNvPr id="4" name="Grupo 3"/>
          <p:cNvGrpSpPr/>
          <p:nvPr/>
        </p:nvGrpSpPr>
        <p:grpSpPr>
          <a:xfrm>
            <a:off x="0" y="-3375"/>
            <a:ext cx="12192001" cy="834190"/>
            <a:chOff x="0" y="-3375"/>
            <a:chExt cx="12192001" cy="834190"/>
          </a:xfrm>
        </p:grpSpPr>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Desenvolvimento </a:t>
            </a:r>
            <a:r>
              <a:rPr lang="en-GB" altLang="pt-PT" b="1" dirty="0" err="1">
                <a:solidFill>
                  <a:schemeClr val="bg1"/>
                </a:solidFill>
                <a:latin typeface="Arial" panose="020B0604020202020204" pitchFamily="34" charset="0"/>
                <a:cs typeface="Arial" panose="020B0604020202020204" pitchFamily="34" charset="0"/>
              </a:rPr>
              <a:t>Sustentável</a:t>
            </a:r>
            <a:r>
              <a:rPr lang="en-GB" altLang="pt-PT" b="1" dirty="0">
                <a:solidFill>
                  <a:schemeClr val="bg1"/>
                </a:solidFill>
                <a:latin typeface="Arial" panose="020B0604020202020204" pitchFamily="34" charset="0"/>
                <a:cs typeface="Arial" panose="020B0604020202020204" pitchFamily="34" charset="0"/>
              </a:rPr>
              <a:t> – e a </a:t>
            </a:r>
            <a:r>
              <a:rPr lang="en-GB" altLang="pt-PT" b="1" dirty="0" err="1">
                <a:solidFill>
                  <a:schemeClr val="bg1"/>
                </a:solidFill>
                <a:latin typeface="Arial" panose="020B0604020202020204" pitchFamily="34" charset="0"/>
                <a:cs typeface="Arial" panose="020B0604020202020204" pitchFamily="34" charset="0"/>
              </a:rPr>
              <a:t>ligação</a:t>
            </a:r>
            <a:r>
              <a:rPr lang="en-GB" altLang="pt-PT" b="1" dirty="0">
                <a:solidFill>
                  <a:schemeClr val="bg1"/>
                </a:solidFill>
                <a:latin typeface="Arial" panose="020B0604020202020204" pitchFamily="34" charset="0"/>
                <a:cs typeface="Arial" panose="020B0604020202020204" pitchFamily="34" charset="0"/>
              </a:rPr>
              <a:t> com a Economia?</a:t>
            </a:r>
          </a:p>
        </p:txBody>
      </p:sp>
    </p:spTree>
    <p:extLst>
      <p:ext uri="{BB962C8B-B14F-4D97-AF65-F5344CB8AC3E}">
        <p14:creationId xmlns:p14="http://schemas.microsoft.com/office/powerpoint/2010/main" val="423238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875722" y="1555157"/>
            <a:ext cx="8979396" cy="1200329"/>
          </a:xfrm>
          <a:prstGeom prst="rect">
            <a:avLst/>
          </a:prstGeom>
          <a:solidFill>
            <a:schemeClr val="accent3">
              <a:lumMod val="20000"/>
              <a:lumOff val="80000"/>
            </a:schemeClr>
          </a:solidFill>
          <a:ln>
            <a:solidFill>
              <a:srgbClr val="00B050"/>
            </a:solidFill>
          </a:ln>
        </p:spPr>
        <p:txBody>
          <a:bodyPr wrap="square">
            <a:spAutoFit/>
          </a:bodyPr>
          <a:lstStyle/>
          <a:p>
            <a:r>
              <a:rPr lang="pt-PT" sz="1800" b="1" dirty="0">
                <a:solidFill>
                  <a:srgbClr val="231F20"/>
                </a:solidFill>
                <a:latin typeface="Arial" panose="020B0604020202020204" pitchFamily="34" charset="0"/>
                <a:cs typeface="Arial" panose="020B0604020202020204" pitchFamily="34" charset="0"/>
              </a:rPr>
              <a:t>Economia Verde: </a:t>
            </a:r>
            <a:r>
              <a:rPr lang="pt-PT" sz="1800" dirty="0">
                <a:solidFill>
                  <a:srgbClr val="231F20"/>
                </a:solidFill>
                <a:latin typeface="Arial" panose="020B0604020202020204" pitchFamily="34" charset="0"/>
                <a:cs typeface="Arial" panose="020B0604020202020204" pitchFamily="34" charset="0"/>
              </a:rPr>
              <a:t>uma economia de baixo carbono, </a:t>
            </a:r>
            <a:r>
              <a:rPr lang="pt-PT" sz="1800" b="1" u="sng" dirty="0">
                <a:solidFill>
                  <a:srgbClr val="231F20"/>
                </a:solidFill>
                <a:latin typeface="Arial" panose="020B0604020202020204" pitchFamily="34" charset="0"/>
                <a:cs typeface="Arial" panose="020B0604020202020204" pitchFamily="34" charset="0"/>
              </a:rPr>
              <a:t>eficiente no uso de recursos </a:t>
            </a:r>
            <a:r>
              <a:rPr lang="pt-PT" sz="1800" dirty="0">
                <a:solidFill>
                  <a:srgbClr val="231F20"/>
                </a:solidFill>
                <a:latin typeface="Arial" panose="020B0604020202020204" pitchFamily="34" charset="0"/>
                <a:cs typeface="Arial" panose="020B0604020202020204" pitchFamily="34" charset="0"/>
              </a:rPr>
              <a:t>e socialmente inclusiva, </a:t>
            </a:r>
            <a:r>
              <a:rPr lang="pt-PT" sz="1800" dirty="0">
                <a:latin typeface="Arial" panose="020B0604020202020204" pitchFamily="34" charset="0"/>
                <a:cs typeface="Arial" panose="020B0604020202020204" pitchFamily="34" charset="0"/>
              </a:rPr>
              <a:t>capaz de gerar emprego e riqueza.</a:t>
            </a:r>
            <a:br>
              <a:rPr lang="pt-PT" sz="1800" b="1" u="sng" dirty="0">
                <a:solidFill>
                  <a:srgbClr val="231F20"/>
                </a:solidFill>
                <a:latin typeface="Arial" panose="020B0604020202020204" pitchFamily="34" charset="0"/>
                <a:cs typeface="Arial" panose="020B0604020202020204" pitchFamily="34" charset="0"/>
              </a:rPr>
            </a:br>
            <a:endParaRPr lang="pt-PT" sz="1800" b="1" u="sng" dirty="0">
              <a:solidFill>
                <a:srgbClr val="231F20"/>
              </a:solidFill>
              <a:latin typeface="Arial" panose="020B0604020202020204" pitchFamily="34" charset="0"/>
              <a:cs typeface="Arial" panose="020B0604020202020204" pitchFamily="34" charset="0"/>
            </a:endParaRPr>
          </a:p>
          <a:p>
            <a:r>
              <a:rPr lang="pt-PT" sz="1800" dirty="0">
                <a:solidFill>
                  <a:srgbClr val="231F20"/>
                </a:solidFill>
                <a:latin typeface="Arial" panose="020B0604020202020204" pitchFamily="34" charset="0"/>
                <a:cs typeface="Arial" panose="020B0604020202020204" pitchFamily="34" charset="0"/>
              </a:rPr>
              <a:t>Green </a:t>
            </a:r>
            <a:r>
              <a:rPr lang="pt-PT" sz="1800" dirty="0" err="1">
                <a:solidFill>
                  <a:srgbClr val="231F20"/>
                </a:solidFill>
                <a:latin typeface="Arial" panose="020B0604020202020204" pitchFamily="34" charset="0"/>
                <a:cs typeface="Arial" panose="020B0604020202020204" pitchFamily="34" charset="0"/>
              </a:rPr>
              <a:t>Economy</a:t>
            </a:r>
            <a:r>
              <a:rPr lang="pt-PT" sz="1800" dirty="0">
                <a:solidFill>
                  <a:srgbClr val="231F20"/>
                </a:solidFill>
                <a:latin typeface="Arial" panose="020B0604020202020204" pitchFamily="34" charset="0"/>
                <a:cs typeface="Arial" panose="020B0604020202020204" pitchFamily="34" charset="0"/>
              </a:rPr>
              <a:t> </a:t>
            </a:r>
            <a:r>
              <a:rPr lang="pt-PT" sz="1800" dirty="0" err="1">
                <a:solidFill>
                  <a:srgbClr val="231F20"/>
                </a:solidFill>
                <a:latin typeface="Arial" panose="020B0604020202020204" pitchFamily="34" charset="0"/>
                <a:cs typeface="Arial" panose="020B0604020202020204" pitchFamily="34" charset="0"/>
              </a:rPr>
              <a:t>Initiative</a:t>
            </a:r>
            <a:r>
              <a:rPr lang="pt-PT" sz="1800" dirty="0">
                <a:solidFill>
                  <a:srgbClr val="231F20"/>
                </a:solidFill>
                <a:latin typeface="Arial" panose="020B0604020202020204" pitchFamily="34" charset="0"/>
                <a:cs typeface="Arial" panose="020B0604020202020204" pitchFamily="34" charset="0"/>
              </a:rPr>
              <a:t>, PNUMA</a:t>
            </a:r>
            <a:endParaRPr lang="pt-PT" sz="1800" dirty="0">
              <a:latin typeface="Arial" panose="020B0604020202020204" pitchFamily="34" charset="0"/>
              <a:cs typeface="Arial" panose="020B0604020202020204" pitchFamily="34" charset="0"/>
            </a:endParaRPr>
          </a:p>
        </p:txBody>
      </p:sp>
      <p:sp>
        <p:nvSpPr>
          <p:cNvPr id="3" name="Retângulo 2"/>
          <p:cNvSpPr/>
          <p:nvPr/>
        </p:nvSpPr>
        <p:spPr>
          <a:xfrm>
            <a:off x="625644" y="1549013"/>
            <a:ext cx="2101516" cy="3307093"/>
          </a:xfrm>
          <a:prstGeom prst="rect">
            <a:avLst/>
          </a:prstGeom>
          <a:solidFill>
            <a:schemeClr val="accent3">
              <a:lumMod val="75000"/>
            </a:schemeClr>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pt-PT" dirty="0">
                <a:latin typeface="Arial Narrow" panose="020B0606020202030204" pitchFamily="34" charset="0"/>
              </a:rPr>
              <a:t>Nova</a:t>
            </a:r>
          </a:p>
          <a:p>
            <a:pPr algn="ctr"/>
            <a:r>
              <a:rPr lang="pt-PT" dirty="0">
                <a:latin typeface="Arial Narrow" panose="020B0606020202030204" pitchFamily="34" charset="0"/>
              </a:rPr>
              <a:t>Economia do Séc. XXI </a:t>
            </a:r>
          </a:p>
          <a:p>
            <a:pPr algn="ctr"/>
            <a:endParaRPr lang="pt-PT" dirty="0">
              <a:latin typeface="Arial Narrow" panose="020B0606020202030204" pitchFamily="34" charset="0"/>
            </a:endParaRPr>
          </a:p>
          <a:p>
            <a:pPr algn="ctr"/>
            <a:r>
              <a:rPr lang="pt-PT" dirty="0">
                <a:latin typeface="Arial Narrow" panose="020B0606020202030204" pitchFamily="34" charset="0"/>
              </a:rPr>
              <a:t>OIKOS</a:t>
            </a:r>
          </a:p>
        </p:txBody>
      </p:sp>
      <p:sp>
        <p:nvSpPr>
          <p:cNvPr id="4" name="Rectangle 13"/>
          <p:cNvSpPr/>
          <p:nvPr/>
        </p:nvSpPr>
        <p:spPr>
          <a:xfrm>
            <a:off x="2875722" y="3101780"/>
            <a:ext cx="8979396" cy="1754326"/>
          </a:xfrm>
          <a:prstGeom prst="rect">
            <a:avLst/>
          </a:prstGeom>
          <a:ln>
            <a:solidFill>
              <a:srgbClr val="00B050"/>
            </a:solidFill>
          </a:ln>
        </p:spPr>
        <p:txBody>
          <a:bodyPr wrap="square">
            <a:spAutoFit/>
          </a:bodyPr>
          <a:lstStyle/>
          <a:p>
            <a:r>
              <a:rPr lang="pt-PT" sz="1800" dirty="0">
                <a:solidFill>
                  <a:srgbClr val="231F20"/>
                </a:solidFill>
                <a:latin typeface="Arial" panose="020B0604020202020204" pitchFamily="34" charset="0"/>
                <a:cs typeface="Arial" panose="020B0604020202020204" pitchFamily="34" charset="0"/>
              </a:rPr>
              <a:t> </a:t>
            </a:r>
            <a:r>
              <a:rPr lang="pt-PT" sz="1800" b="1" dirty="0">
                <a:solidFill>
                  <a:srgbClr val="231F20"/>
                </a:solidFill>
                <a:latin typeface="Arial" panose="020B0604020202020204" pitchFamily="34" charset="0"/>
                <a:cs typeface="Arial" panose="020B0604020202020204" pitchFamily="34" charset="0"/>
              </a:rPr>
              <a:t>Economia Circular:  </a:t>
            </a:r>
            <a:r>
              <a:rPr lang="pt-PT" sz="1800" dirty="0">
                <a:solidFill>
                  <a:srgbClr val="231F20"/>
                </a:solidFill>
                <a:latin typeface="Arial" panose="020B0604020202020204" pitchFamily="34" charset="0"/>
                <a:cs typeface="Arial" panose="020B0604020202020204" pitchFamily="34" charset="0"/>
              </a:rPr>
              <a:t>consiste num modelo económico regenerativo e restaurador por design, em que os são geridos de modo a preservar o seu valor e utilidade pelo maior período de tempo possível, aumentando assim a sua produtividade e preservando o capital natural e o capital financeiro das empresas e sociedade civil.</a:t>
            </a:r>
          </a:p>
          <a:p>
            <a:endParaRPr lang="pt-PT" sz="1800" dirty="0">
              <a:solidFill>
                <a:srgbClr val="231F20"/>
              </a:solidFill>
              <a:latin typeface="Arial" panose="020B0604020202020204" pitchFamily="34" charset="0"/>
              <a:cs typeface="Arial" panose="020B0604020202020204" pitchFamily="34" charset="0"/>
            </a:endParaRPr>
          </a:p>
          <a:p>
            <a:r>
              <a:rPr lang="pt-PT" sz="1800" dirty="0">
                <a:solidFill>
                  <a:srgbClr val="231F20"/>
                </a:solidFill>
                <a:latin typeface="Arial" panose="020B0604020202020204" pitchFamily="34" charset="0"/>
                <a:cs typeface="Arial" panose="020B0604020202020204" pitchFamily="34" charset="0"/>
              </a:rPr>
              <a:t>Portal ECO.NOMIA</a:t>
            </a:r>
            <a:endParaRPr lang="pt-PT" sz="1800" dirty="0">
              <a:latin typeface="Arial" panose="020B0604020202020204" pitchFamily="34" charset="0"/>
              <a:cs typeface="Arial" panose="020B0604020202020204" pitchFamily="34" charset="0"/>
            </a:endParaRPr>
          </a:p>
        </p:txBody>
      </p:sp>
      <p:grpSp>
        <p:nvGrpSpPr>
          <p:cNvPr id="6" name="Grupo 5"/>
          <p:cNvGrpSpPr/>
          <p:nvPr/>
        </p:nvGrpSpPr>
        <p:grpSpPr>
          <a:xfrm>
            <a:off x="0" y="-3375"/>
            <a:ext cx="12192001" cy="834190"/>
            <a:chOff x="0" y="-3375"/>
            <a:chExt cx="12192001" cy="834190"/>
          </a:xfrm>
        </p:grpSpPr>
        <p:pic>
          <p:nvPicPr>
            <p:cNvPr id="7"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1"/>
          <p:cNvSpPr txBox="1">
            <a:spLocks/>
          </p:cNvSpPr>
          <p:nvPr/>
        </p:nvSpPr>
        <p:spPr bwMode="auto">
          <a:xfrm>
            <a:off x="625644" y="221099"/>
            <a:ext cx="10281757"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pt-PT" sz="2800" b="1" dirty="0">
                <a:solidFill>
                  <a:schemeClr val="bg1"/>
                </a:solidFill>
                <a:latin typeface="Arial" panose="020B0604020202020204" pitchFamily="34" charset="0"/>
                <a:cs typeface="Arial" panose="020B0604020202020204" pitchFamily="34" charset="0"/>
              </a:rPr>
              <a:t>A Nova Economia do Século XXI é Verde e Circular</a:t>
            </a:r>
            <a:endParaRPr lang="en-GB" altLang="pt-PT" sz="2000" b="1" dirty="0">
              <a:solidFill>
                <a:schemeClr val="bg1"/>
              </a:solidFill>
              <a:latin typeface="Arial" panose="020B0604020202020204" pitchFamily="34" charset="0"/>
              <a:cs typeface="Arial" panose="020B0604020202020204" pitchFamily="34" charset="0"/>
            </a:endParaRPr>
          </a:p>
        </p:txBody>
      </p:sp>
      <p:pic>
        <p:nvPicPr>
          <p:cNvPr id="11" name="Imagem 10"/>
          <p:cNvPicPr>
            <a:picLocks noChangeAspect="1"/>
          </p:cNvPicPr>
          <p:nvPr/>
        </p:nvPicPr>
        <p:blipFill>
          <a:blip r:embed="rId3"/>
          <a:stretch>
            <a:fillRect/>
          </a:stretch>
        </p:blipFill>
        <p:spPr>
          <a:xfrm>
            <a:off x="625644" y="5263956"/>
            <a:ext cx="3391107" cy="1453332"/>
          </a:xfrm>
          <a:prstGeom prst="rect">
            <a:avLst/>
          </a:prstGeom>
        </p:spPr>
      </p:pic>
      <p:cxnSp>
        <p:nvCxnSpPr>
          <p:cNvPr id="10" name="Conexão reta unidirecional 9"/>
          <p:cNvCxnSpPr/>
          <p:nvPr/>
        </p:nvCxnSpPr>
        <p:spPr>
          <a:xfrm flipH="1">
            <a:off x="8322365" y="2014330"/>
            <a:ext cx="795131" cy="123245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556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59026" y="1862031"/>
            <a:ext cx="3803373" cy="424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2400" b="1" dirty="0">
                <a:solidFill>
                  <a:srgbClr val="0070C0"/>
                </a:solidFill>
                <a:latin typeface="Arial Narrow" panose="020B0606020202030204" pitchFamily="34" charset="0"/>
              </a:rPr>
              <a:t>Originalmente</a:t>
            </a:r>
          </a:p>
        </p:txBody>
      </p:sp>
      <p:sp>
        <p:nvSpPr>
          <p:cNvPr id="6" name="Retângulo 5"/>
          <p:cNvSpPr/>
          <p:nvPr/>
        </p:nvSpPr>
        <p:spPr>
          <a:xfrm>
            <a:off x="4045226" y="1862030"/>
            <a:ext cx="3803373" cy="424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2400" b="1" dirty="0">
                <a:solidFill>
                  <a:srgbClr val="0070C0"/>
                </a:solidFill>
                <a:latin typeface="Arial Narrow" panose="020B0606020202030204" pitchFamily="34" charset="0"/>
              </a:rPr>
              <a:t>Últimos anos</a:t>
            </a:r>
          </a:p>
        </p:txBody>
      </p:sp>
      <p:sp>
        <p:nvSpPr>
          <p:cNvPr id="7" name="Retângulo 6"/>
          <p:cNvSpPr/>
          <p:nvPr/>
        </p:nvSpPr>
        <p:spPr>
          <a:xfrm>
            <a:off x="7931426" y="1868556"/>
            <a:ext cx="3803373" cy="424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2400" b="1" dirty="0">
                <a:solidFill>
                  <a:srgbClr val="0070C0"/>
                </a:solidFill>
                <a:latin typeface="Arial Narrow" panose="020B0606020202030204" pitchFamily="34" charset="0"/>
              </a:rPr>
              <a:t>Próximos anos</a:t>
            </a:r>
          </a:p>
        </p:txBody>
      </p:sp>
      <p:cxnSp>
        <p:nvCxnSpPr>
          <p:cNvPr id="8" name="Conexão reta unidirecional 7"/>
          <p:cNvCxnSpPr/>
          <p:nvPr/>
        </p:nvCxnSpPr>
        <p:spPr>
          <a:xfrm flipH="1" flipV="1">
            <a:off x="1722783" y="5088835"/>
            <a:ext cx="7557051" cy="56061"/>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7" name="Conexão reta unidirecional 16"/>
          <p:cNvCxnSpPr/>
          <p:nvPr/>
        </p:nvCxnSpPr>
        <p:spPr>
          <a:xfrm flipV="1">
            <a:off x="1722783" y="4147930"/>
            <a:ext cx="0" cy="940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Imagem 4"/>
          <p:cNvPicPr>
            <a:picLocks noChangeAspect="1"/>
          </p:cNvPicPr>
          <p:nvPr/>
        </p:nvPicPr>
        <p:blipFill>
          <a:blip r:embed="rId2"/>
          <a:stretch>
            <a:fillRect/>
          </a:stretch>
        </p:blipFill>
        <p:spPr>
          <a:xfrm>
            <a:off x="1342579" y="2431964"/>
            <a:ext cx="1424207" cy="1424207"/>
          </a:xfrm>
          <a:prstGeom prst="ellipse">
            <a:avLst/>
          </a:prstGeom>
          <a:ln w="3175" cap="rnd">
            <a:solidFill>
              <a:srgbClr val="333333"/>
            </a:solidFill>
          </a:ln>
          <a:effectLst>
            <a:outerShdw blurRad="381000" dist="292100" dir="5400000" sx="-80000" sy="-18000" rotWithShape="0">
              <a:srgbClr val="000000">
                <a:alpha val="22000"/>
              </a:srgbClr>
            </a:outerShdw>
          </a:effectLst>
        </p:spPr>
      </p:pic>
      <p:pic>
        <p:nvPicPr>
          <p:cNvPr id="12" name="Imagem 11"/>
          <p:cNvPicPr>
            <a:picLocks noChangeAspect="1"/>
          </p:cNvPicPr>
          <p:nvPr/>
        </p:nvPicPr>
        <p:blipFill>
          <a:blip r:embed="rId3"/>
          <a:stretch>
            <a:fillRect/>
          </a:stretch>
        </p:blipFill>
        <p:spPr>
          <a:xfrm>
            <a:off x="4251467" y="2600325"/>
            <a:ext cx="1809039" cy="1089179"/>
          </a:xfrm>
          <a:prstGeom prst="rect">
            <a:avLst/>
          </a:prstGeom>
        </p:spPr>
      </p:pic>
      <p:pic>
        <p:nvPicPr>
          <p:cNvPr id="14" name="Imagem 13"/>
          <p:cNvPicPr>
            <a:picLocks noChangeAspect="1"/>
          </p:cNvPicPr>
          <p:nvPr/>
        </p:nvPicPr>
        <p:blipFill>
          <a:blip r:embed="rId4"/>
          <a:stretch>
            <a:fillRect/>
          </a:stretch>
        </p:blipFill>
        <p:spPr>
          <a:xfrm>
            <a:off x="4289812" y="3615541"/>
            <a:ext cx="1584912" cy="1332620"/>
          </a:xfrm>
          <a:prstGeom prst="rect">
            <a:avLst/>
          </a:prstGeom>
        </p:spPr>
      </p:pic>
      <p:pic>
        <p:nvPicPr>
          <p:cNvPr id="15" name="Imagem 14"/>
          <p:cNvPicPr>
            <a:picLocks noChangeAspect="1"/>
          </p:cNvPicPr>
          <p:nvPr/>
        </p:nvPicPr>
        <p:blipFill>
          <a:blip r:embed="rId5"/>
          <a:stretch>
            <a:fillRect/>
          </a:stretch>
        </p:blipFill>
        <p:spPr>
          <a:xfrm>
            <a:off x="6038935" y="3685220"/>
            <a:ext cx="2717630" cy="1159522"/>
          </a:xfrm>
          <a:prstGeom prst="rect">
            <a:avLst/>
          </a:prstGeom>
        </p:spPr>
      </p:pic>
      <p:pic>
        <p:nvPicPr>
          <p:cNvPr id="16" name="Imagem 15"/>
          <p:cNvPicPr>
            <a:picLocks noChangeAspect="1"/>
          </p:cNvPicPr>
          <p:nvPr/>
        </p:nvPicPr>
        <p:blipFill rotWithShape="1">
          <a:blip r:embed="rId6"/>
          <a:srcRect b="14244"/>
          <a:stretch/>
        </p:blipFill>
        <p:spPr>
          <a:xfrm>
            <a:off x="6413725" y="2276046"/>
            <a:ext cx="1182064" cy="1127908"/>
          </a:xfrm>
          <a:prstGeom prst="rect">
            <a:avLst/>
          </a:prstGeom>
        </p:spPr>
      </p:pic>
      <p:pic>
        <p:nvPicPr>
          <p:cNvPr id="18" name="Imagem 17"/>
          <p:cNvPicPr>
            <a:picLocks noChangeAspect="1"/>
          </p:cNvPicPr>
          <p:nvPr/>
        </p:nvPicPr>
        <p:blipFill>
          <a:blip r:embed="rId7"/>
          <a:stretch>
            <a:fillRect/>
          </a:stretch>
        </p:blipFill>
        <p:spPr>
          <a:xfrm>
            <a:off x="8920776" y="2426572"/>
            <a:ext cx="2603913" cy="1429599"/>
          </a:xfrm>
          <a:prstGeom prst="rect">
            <a:avLst/>
          </a:prstGeom>
        </p:spPr>
      </p:pic>
      <p:pic>
        <p:nvPicPr>
          <p:cNvPr id="20" name="Imagem 19"/>
          <p:cNvPicPr>
            <a:picLocks noChangeAspect="1"/>
          </p:cNvPicPr>
          <p:nvPr/>
        </p:nvPicPr>
        <p:blipFill>
          <a:blip r:embed="rId8"/>
          <a:stretch>
            <a:fillRect/>
          </a:stretch>
        </p:blipFill>
        <p:spPr>
          <a:xfrm>
            <a:off x="8920776" y="3990118"/>
            <a:ext cx="2606899" cy="1982455"/>
          </a:xfrm>
          <a:prstGeom prst="rect">
            <a:avLst/>
          </a:prstGeom>
        </p:spPr>
      </p:pic>
      <p:grpSp>
        <p:nvGrpSpPr>
          <p:cNvPr id="19" name="Grupo 18"/>
          <p:cNvGrpSpPr/>
          <p:nvPr/>
        </p:nvGrpSpPr>
        <p:grpSpPr>
          <a:xfrm>
            <a:off x="0" y="-3375"/>
            <a:ext cx="12192001" cy="834190"/>
            <a:chOff x="0" y="-3375"/>
            <a:chExt cx="12192001" cy="834190"/>
          </a:xfrm>
        </p:grpSpPr>
        <p:pic>
          <p:nvPicPr>
            <p:cNvPr id="21" name="Picture 2" descr="http://www.timelinecoverbanner.com/facebook-covers/2012/12/sky-clouds.jpg"/>
            <p:cNvPicPr>
              <a:picLocks noChangeAspect="1" noChangeArrowheads="1"/>
            </p:cNvPicPr>
            <p:nvPr/>
          </p:nvPicPr>
          <p:blipFill rotWithShape="1">
            <a:blip r:embed="rId9">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www.timelinecoverbanner.com/facebook-covers/2012/12/sky-clouds.jpg"/>
            <p:cNvPicPr>
              <a:picLocks noChangeAspect="1" noChangeArrowheads="1"/>
            </p:cNvPicPr>
            <p:nvPr/>
          </p:nvPicPr>
          <p:blipFill rotWithShape="1">
            <a:blip r:embed="rId9">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Desenvolvimento </a:t>
            </a:r>
            <a:r>
              <a:rPr lang="en-GB" altLang="pt-PT" b="1" dirty="0" err="1">
                <a:solidFill>
                  <a:schemeClr val="bg1"/>
                </a:solidFill>
                <a:latin typeface="Arial" panose="020B0604020202020204" pitchFamily="34" charset="0"/>
                <a:cs typeface="Arial" panose="020B0604020202020204" pitchFamily="34" charset="0"/>
              </a:rPr>
              <a:t>Sustentável</a:t>
            </a:r>
            <a:r>
              <a:rPr lang="en-GB" altLang="pt-PT" b="1" dirty="0">
                <a:solidFill>
                  <a:schemeClr val="bg1"/>
                </a:solidFill>
                <a:latin typeface="Arial" panose="020B0604020202020204" pitchFamily="34" charset="0"/>
                <a:cs typeface="Arial" panose="020B0604020202020204" pitchFamily="34" charset="0"/>
              </a:rPr>
              <a:t> – e a </a:t>
            </a:r>
            <a:r>
              <a:rPr lang="en-GB" altLang="pt-PT" b="1" dirty="0" err="1">
                <a:solidFill>
                  <a:schemeClr val="bg1"/>
                </a:solidFill>
                <a:latin typeface="Arial" panose="020B0604020202020204" pitchFamily="34" charset="0"/>
                <a:cs typeface="Arial" panose="020B0604020202020204" pitchFamily="34" charset="0"/>
              </a:rPr>
              <a:t>ligação</a:t>
            </a:r>
            <a:r>
              <a:rPr lang="en-GB" altLang="pt-PT" b="1" dirty="0">
                <a:solidFill>
                  <a:schemeClr val="bg1"/>
                </a:solidFill>
                <a:latin typeface="Arial" panose="020B0604020202020204" pitchFamily="34" charset="0"/>
                <a:cs typeface="Arial" panose="020B0604020202020204" pitchFamily="34" charset="0"/>
              </a:rPr>
              <a:t> com a Economia?</a:t>
            </a:r>
          </a:p>
        </p:txBody>
      </p:sp>
    </p:spTree>
    <p:extLst>
      <p:ext uri="{BB962C8B-B14F-4D97-AF65-F5344CB8AC3E}">
        <p14:creationId xmlns:p14="http://schemas.microsoft.com/office/powerpoint/2010/main" val="391231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8428" y="6313714"/>
            <a:ext cx="1339955" cy="369332"/>
          </a:xfrm>
          <a:prstGeom prst="rect">
            <a:avLst/>
          </a:prstGeom>
          <a:noFill/>
        </p:spPr>
        <p:txBody>
          <a:bodyPr wrap="none" rtlCol="0">
            <a:spAutoFit/>
          </a:bodyPr>
          <a:lstStyle/>
          <a:p>
            <a:r>
              <a:rPr lang="en-US" b="1" dirty="0">
                <a:solidFill>
                  <a:schemeClr val="bg1"/>
                </a:solidFill>
                <a:latin typeface="Arial"/>
                <a:cs typeface="Arial"/>
              </a:rPr>
              <a:t>26.09.2016</a:t>
            </a:r>
          </a:p>
        </p:txBody>
      </p:sp>
      <p:sp>
        <p:nvSpPr>
          <p:cNvPr id="13" name="CaixaDeTexto 12"/>
          <p:cNvSpPr txBox="1"/>
          <p:nvPr/>
        </p:nvSpPr>
        <p:spPr>
          <a:xfrm>
            <a:off x="1119116" y="2104227"/>
            <a:ext cx="9378640" cy="3262432"/>
          </a:xfrm>
          <a:prstGeom prst="rect">
            <a:avLst/>
          </a:prstGeom>
          <a:noFill/>
        </p:spPr>
        <p:txBody>
          <a:bodyPr wrap="square" rtlCol="0">
            <a:spAutoFit/>
          </a:bodyPr>
          <a:lstStyle/>
          <a:p>
            <a:r>
              <a:rPr lang="pt-PT" sz="4000" dirty="0">
                <a:solidFill>
                  <a:srgbClr val="0070C0"/>
                </a:solidFill>
                <a:latin typeface="Arial Narrow" panose="020B0606020202030204" pitchFamily="34" charset="0"/>
                <a:cs typeface="Arial" panose="020B0604020202020204" pitchFamily="34" charset="0"/>
              </a:rPr>
              <a:t>Economia Verde vem:</a:t>
            </a:r>
          </a:p>
          <a:p>
            <a:endParaRPr lang="pt-PT" sz="4000" dirty="0">
              <a:solidFill>
                <a:srgbClr val="0070C0"/>
              </a:solidFill>
              <a:latin typeface="Arial Narrow" panose="020B0606020202030204" pitchFamily="34" charset="0"/>
              <a:cs typeface="Arial" panose="020B0604020202020204" pitchFamily="34" charset="0"/>
            </a:endParaRPr>
          </a:p>
          <a:p>
            <a:pPr marL="571500" indent="-571500">
              <a:spcBef>
                <a:spcPts val="1200"/>
              </a:spcBef>
              <a:buFont typeface="Arial" panose="020B0604020202020204" pitchFamily="34" charset="0"/>
              <a:buChar char="•"/>
            </a:pPr>
            <a:r>
              <a:rPr lang="pt-PT" sz="3200" dirty="0">
                <a:solidFill>
                  <a:srgbClr val="0070C0"/>
                </a:solidFill>
                <a:latin typeface="Arial Narrow" panose="020B0606020202030204" pitchFamily="34" charset="0"/>
                <a:cs typeface="Arial" panose="020B0604020202020204" pitchFamily="34" charset="0"/>
              </a:rPr>
              <a:t>Ajudar a </a:t>
            </a:r>
            <a:r>
              <a:rPr lang="pt-PT" sz="3200" dirty="0" err="1">
                <a:solidFill>
                  <a:srgbClr val="0070C0"/>
                </a:solidFill>
                <a:latin typeface="Arial Narrow" panose="020B0606020202030204" pitchFamily="34" charset="0"/>
                <a:cs typeface="Arial" panose="020B0604020202020204" pitchFamily="34" charset="0"/>
              </a:rPr>
              <a:t>tangibilizar</a:t>
            </a:r>
            <a:r>
              <a:rPr lang="pt-PT" sz="3200" dirty="0">
                <a:solidFill>
                  <a:srgbClr val="0070C0"/>
                </a:solidFill>
                <a:latin typeface="Arial Narrow" panose="020B0606020202030204" pitchFamily="34" charset="0"/>
                <a:cs typeface="Arial" panose="020B0604020202020204" pitchFamily="34" charset="0"/>
              </a:rPr>
              <a:t> o “desenvolvimento sustentável” </a:t>
            </a:r>
          </a:p>
          <a:p>
            <a:pPr marL="571500" indent="-571500">
              <a:spcBef>
                <a:spcPts val="1200"/>
              </a:spcBef>
              <a:buFont typeface="Arial" panose="020B0604020202020204" pitchFamily="34" charset="0"/>
              <a:buChar char="•"/>
            </a:pPr>
            <a:r>
              <a:rPr lang="pt-PT" sz="3200" dirty="0">
                <a:solidFill>
                  <a:srgbClr val="0070C0"/>
                </a:solidFill>
                <a:latin typeface="Arial Narrow" panose="020B0606020202030204" pitchFamily="34" charset="0"/>
                <a:cs typeface="Arial" panose="020B0604020202020204" pitchFamily="34" charset="0"/>
              </a:rPr>
              <a:t>Reconhecer os limites dos recursos</a:t>
            </a:r>
          </a:p>
          <a:p>
            <a:pPr marL="571500" indent="-571500">
              <a:spcBef>
                <a:spcPts val="1200"/>
              </a:spcBef>
              <a:buFont typeface="Arial" panose="020B0604020202020204" pitchFamily="34" charset="0"/>
              <a:buChar char="•"/>
            </a:pPr>
            <a:r>
              <a:rPr lang="pt-PT" sz="3200" dirty="0">
                <a:solidFill>
                  <a:srgbClr val="0070C0"/>
                </a:solidFill>
                <a:latin typeface="Arial Narrow" panose="020B0606020202030204" pitchFamily="34" charset="0"/>
                <a:cs typeface="Arial" panose="020B0604020202020204" pitchFamily="34" charset="0"/>
              </a:rPr>
              <a:t>Trazer o “</a:t>
            </a:r>
            <a:r>
              <a:rPr lang="pt-PT" sz="3200" dirty="0" err="1">
                <a:solidFill>
                  <a:srgbClr val="0070C0"/>
                </a:solidFill>
                <a:latin typeface="Arial Narrow" panose="020B0606020202030204" pitchFamily="34" charset="0"/>
                <a:cs typeface="Arial" panose="020B0604020202020204" pitchFamily="34" charset="0"/>
              </a:rPr>
              <a:t>Oikos</a:t>
            </a:r>
            <a:r>
              <a:rPr lang="pt-PT" sz="3200" dirty="0">
                <a:solidFill>
                  <a:srgbClr val="0070C0"/>
                </a:solidFill>
                <a:latin typeface="Arial Narrow" panose="020B0606020202030204" pitchFamily="34" charset="0"/>
                <a:cs typeface="Arial" panose="020B0604020202020204" pitchFamily="34" charset="0"/>
              </a:rPr>
              <a:t>” de volta à economia</a:t>
            </a:r>
          </a:p>
        </p:txBody>
      </p:sp>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 Economia Verde</a:t>
            </a:r>
          </a:p>
        </p:txBody>
      </p:sp>
    </p:spTree>
    <p:extLst>
      <p:ext uri="{BB962C8B-B14F-4D97-AF65-F5344CB8AC3E}">
        <p14:creationId xmlns:p14="http://schemas.microsoft.com/office/powerpoint/2010/main" val="146443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8428" y="6313714"/>
            <a:ext cx="1339955" cy="369332"/>
          </a:xfrm>
          <a:prstGeom prst="rect">
            <a:avLst/>
          </a:prstGeom>
          <a:noFill/>
        </p:spPr>
        <p:txBody>
          <a:bodyPr wrap="none" rtlCol="0">
            <a:spAutoFit/>
          </a:bodyPr>
          <a:lstStyle/>
          <a:p>
            <a:r>
              <a:rPr lang="en-US" b="1" dirty="0">
                <a:solidFill>
                  <a:schemeClr val="bg1"/>
                </a:solidFill>
                <a:latin typeface="Arial"/>
                <a:cs typeface="Arial"/>
              </a:rPr>
              <a:t>26.09.2016</a:t>
            </a:r>
          </a:p>
        </p:txBody>
      </p:sp>
      <p:sp>
        <p:nvSpPr>
          <p:cNvPr id="13" name="Retângulo 12"/>
          <p:cNvSpPr/>
          <p:nvPr/>
        </p:nvSpPr>
        <p:spPr>
          <a:xfrm>
            <a:off x="5225144" y="1198815"/>
            <a:ext cx="5337628" cy="2554545"/>
          </a:xfrm>
          <a:prstGeom prst="rect">
            <a:avLst/>
          </a:prstGeom>
          <a:noFill/>
          <a:ln>
            <a:solidFill>
              <a:schemeClr val="tx2">
                <a:lumMod val="60000"/>
                <a:lumOff val="40000"/>
              </a:schemeClr>
            </a:solidFill>
          </a:ln>
        </p:spPr>
        <p:txBody>
          <a:bodyPr wrap="square">
            <a:spAutoFit/>
          </a:bodyPr>
          <a:lstStyle/>
          <a:p>
            <a:endParaRPr lang="pt-PT" sz="2000" b="1" dirty="0">
              <a:solidFill>
                <a:schemeClr val="accent6">
                  <a:lumMod val="75000"/>
                </a:schemeClr>
              </a:solidFill>
              <a:latin typeface="Arial" panose="020B0604020202020204" pitchFamily="34" charset="0"/>
              <a:cs typeface="Arial" panose="020B0604020202020204" pitchFamily="34" charset="0"/>
            </a:endParaRPr>
          </a:p>
          <a:p>
            <a:r>
              <a:rPr lang="pt-PT" sz="2000" dirty="0">
                <a:solidFill>
                  <a:schemeClr val="accent6">
                    <a:lumMod val="75000"/>
                  </a:schemeClr>
                </a:solidFill>
                <a:latin typeface="Arial" panose="020B0604020202020204" pitchFamily="34" charset="0"/>
                <a:cs typeface="Arial" panose="020B0604020202020204" pitchFamily="34" charset="0"/>
              </a:rPr>
              <a:t>Uma economia verde é:</a:t>
            </a:r>
          </a:p>
          <a:p>
            <a:endParaRPr lang="pt-PT" sz="2000" dirty="0">
              <a:solidFill>
                <a:schemeClr val="accent6">
                  <a:lumMod val="75000"/>
                </a:schemeClr>
              </a:solidFill>
              <a:latin typeface="Arial" panose="020B0604020202020204" pitchFamily="34" charset="0"/>
              <a:cs typeface="Arial" panose="020B0604020202020204" pitchFamily="34" charset="0"/>
            </a:endParaRPr>
          </a:p>
          <a:p>
            <a:r>
              <a:rPr lang="pt-PT" sz="2000" dirty="0">
                <a:solidFill>
                  <a:schemeClr val="accent6">
                    <a:lumMod val="75000"/>
                  </a:schemeClr>
                </a:solidFill>
                <a:latin typeface="Arial" panose="020B0604020202020204" pitchFamily="34" charset="0"/>
                <a:cs typeface="Arial" panose="020B0604020202020204" pitchFamily="34" charset="0"/>
              </a:rPr>
              <a:t>Aquela que resulta na </a:t>
            </a:r>
            <a:r>
              <a:rPr lang="pt-PT" sz="2000" dirty="0">
                <a:solidFill>
                  <a:srgbClr val="0070C0"/>
                </a:solidFill>
                <a:latin typeface="Arial" panose="020B0604020202020204" pitchFamily="34" charset="0"/>
                <a:cs typeface="Arial" panose="020B0604020202020204" pitchFamily="34" charset="0"/>
              </a:rPr>
              <a:t>melhoria do bem‑estar </a:t>
            </a:r>
            <a:r>
              <a:rPr lang="pt-PT" sz="2000" dirty="0">
                <a:solidFill>
                  <a:schemeClr val="accent6">
                    <a:lumMod val="75000"/>
                  </a:schemeClr>
                </a:solidFill>
                <a:latin typeface="Arial" panose="020B0604020202020204" pitchFamily="34" charset="0"/>
                <a:cs typeface="Arial" panose="020B0604020202020204" pitchFamily="34" charset="0"/>
              </a:rPr>
              <a:t>humano e da </a:t>
            </a:r>
            <a:r>
              <a:rPr lang="pt-PT" sz="2000" dirty="0">
                <a:solidFill>
                  <a:srgbClr val="0070C0"/>
                </a:solidFill>
                <a:latin typeface="Arial" panose="020B0604020202020204" pitchFamily="34" charset="0"/>
                <a:cs typeface="Arial" panose="020B0604020202020204" pitchFamily="34" charset="0"/>
              </a:rPr>
              <a:t>equidade</a:t>
            </a:r>
            <a:r>
              <a:rPr lang="pt-PT" sz="2000" dirty="0">
                <a:solidFill>
                  <a:schemeClr val="accent6">
                    <a:lumMod val="75000"/>
                  </a:schemeClr>
                </a:solidFill>
                <a:latin typeface="Arial" panose="020B0604020202020204" pitchFamily="34" charset="0"/>
                <a:cs typeface="Arial" panose="020B0604020202020204" pitchFamily="34" charset="0"/>
              </a:rPr>
              <a:t> social, </a:t>
            </a:r>
            <a:r>
              <a:rPr lang="pt-PT" sz="2000" dirty="0">
                <a:solidFill>
                  <a:srgbClr val="0070C0"/>
                </a:solidFill>
                <a:latin typeface="Arial" panose="020B0604020202020204" pitchFamily="34" charset="0"/>
                <a:cs typeface="Arial" panose="020B0604020202020204" pitchFamily="34" charset="0"/>
              </a:rPr>
              <a:t>reduzindo em simultâneo, significativamente os riscos ambientais </a:t>
            </a:r>
            <a:r>
              <a:rPr lang="pt-PT" sz="2000" dirty="0">
                <a:solidFill>
                  <a:schemeClr val="accent6">
                    <a:lumMod val="75000"/>
                  </a:schemeClr>
                </a:solidFill>
                <a:latin typeface="Arial" panose="020B0604020202020204" pitchFamily="34" charset="0"/>
                <a:cs typeface="Arial" panose="020B0604020202020204" pitchFamily="34" charset="0"/>
              </a:rPr>
              <a:t>e a </a:t>
            </a:r>
            <a:r>
              <a:rPr lang="pt-PT" sz="2000" dirty="0">
                <a:solidFill>
                  <a:srgbClr val="0070C0"/>
                </a:solidFill>
                <a:latin typeface="Arial" panose="020B0604020202020204" pitchFamily="34" charset="0"/>
                <a:cs typeface="Arial" panose="020B0604020202020204" pitchFamily="34" charset="0"/>
              </a:rPr>
              <a:t>escassez ecológica</a:t>
            </a:r>
            <a:r>
              <a:rPr lang="pt-PT" sz="2000" dirty="0">
                <a:solidFill>
                  <a:schemeClr val="accent6">
                    <a:lumMod val="75000"/>
                  </a:schemeClr>
                </a:solidFill>
                <a:latin typeface="Arial" panose="020B0604020202020204" pitchFamily="34" charset="0"/>
                <a:cs typeface="Arial" panose="020B0604020202020204" pitchFamily="34" charset="0"/>
              </a:rPr>
              <a:t>. </a:t>
            </a:r>
          </a:p>
          <a:p>
            <a:endParaRPr lang="pt-PT" sz="2000" dirty="0">
              <a:solidFill>
                <a:schemeClr val="accent6">
                  <a:lumMod val="75000"/>
                </a:schemeClr>
              </a:solidFill>
              <a:latin typeface="Arial" panose="020B0604020202020204" pitchFamily="34" charset="0"/>
              <a:cs typeface="Arial" panose="020B0604020202020204" pitchFamily="34" charset="0"/>
            </a:endParaRPr>
          </a:p>
        </p:txBody>
      </p:sp>
      <p:sp>
        <p:nvSpPr>
          <p:cNvPr id="15" name="CaixaDeTexto 14"/>
          <p:cNvSpPr txBox="1"/>
          <p:nvPr/>
        </p:nvSpPr>
        <p:spPr>
          <a:xfrm>
            <a:off x="410817" y="2056253"/>
            <a:ext cx="3949148" cy="1323439"/>
          </a:xfrm>
          <a:prstGeom prst="rect">
            <a:avLst/>
          </a:prstGeom>
          <a:noFill/>
        </p:spPr>
        <p:txBody>
          <a:bodyPr wrap="square" rtlCol="0">
            <a:spAutoFit/>
          </a:bodyPr>
          <a:lstStyle/>
          <a:p>
            <a:r>
              <a:rPr lang="pt-PT" sz="4000" dirty="0">
                <a:solidFill>
                  <a:srgbClr val="0070C0"/>
                </a:solidFill>
                <a:latin typeface="Arial Narrow" panose="020B0606020202030204" pitchFamily="34" charset="0"/>
                <a:cs typeface="Arial" panose="020B0604020202020204" pitchFamily="34" charset="0"/>
              </a:rPr>
              <a:t>Uma economia verde é:</a:t>
            </a:r>
          </a:p>
        </p:txBody>
      </p:sp>
      <p:sp>
        <p:nvSpPr>
          <p:cNvPr id="5" name="Retângulo 4"/>
          <p:cNvSpPr/>
          <p:nvPr/>
        </p:nvSpPr>
        <p:spPr>
          <a:xfrm>
            <a:off x="5209804" y="4281734"/>
            <a:ext cx="5401740" cy="1323439"/>
          </a:xfrm>
          <a:prstGeom prst="rect">
            <a:avLst/>
          </a:prstGeom>
          <a:ln>
            <a:solidFill>
              <a:srgbClr val="0085B4"/>
            </a:solidFill>
          </a:ln>
        </p:spPr>
        <p:txBody>
          <a:bodyPr wrap="square">
            <a:spAutoFit/>
          </a:bodyPr>
          <a:lstStyle/>
          <a:p>
            <a:r>
              <a:rPr lang="pt-PT" sz="2000" dirty="0">
                <a:solidFill>
                  <a:schemeClr val="accent6">
                    <a:lumMod val="75000"/>
                  </a:schemeClr>
                </a:solidFill>
                <a:latin typeface="Arial" panose="020B0604020202020204" pitchFamily="34" charset="0"/>
                <a:cs typeface="Arial" panose="020B0604020202020204" pitchFamily="34" charset="0"/>
              </a:rPr>
              <a:t>Economia Verde pode ser pensada como uma </a:t>
            </a:r>
            <a:r>
              <a:rPr lang="pt-PT" sz="2000" dirty="0">
                <a:solidFill>
                  <a:srgbClr val="0070C0"/>
                </a:solidFill>
                <a:latin typeface="Arial" panose="020B0604020202020204" pitchFamily="34" charset="0"/>
                <a:cs typeface="Arial" panose="020B0604020202020204" pitchFamily="34" charset="0"/>
              </a:rPr>
              <a:t>economia de baixo carbono</a:t>
            </a:r>
            <a:r>
              <a:rPr lang="pt-PT" sz="2000" dirty="0">
                <a:solidFill>
                  <a:schemeClr val="accent6">
                    <a:lumMod val="75000"/>
                  </a:schemeClr>
                </a:solidFill>
                <a:latin typeface="Arial" panose="020B0604020202020204" pitchFamily="34" charset="0"/>
                <a:cs typeface="Arial" panose="020B0604020202020204" pitchFamily="34" charset="0"/>
              </a:rPr>
              <a:t>, </a:t>
            </a:r>
            <a:r>
              <a:rPr lang="pt-PT" sz="2000" dirty="0">
                <a:solidFill>
                  <a:srgbClr val="0070C0"/>
                </a:solidFill>
                <a:latin typeface="Arial" panose="020B0604020202020204" pitchFamily="34" charset="0"/>
                <a:cs typeface="Arial" panose="020B0604020202020204" pitchFamily="34" charset="0"/>
              </a:rPr>
              <a:t>eficiente no uso de recursos </a:t>
            </a:r>
            <a:r>
              <a:rPr lang="pt-PT" sz="2000" dirty="0">
                <a:solidFill>
                  <a:schemeClr val="accent6">
                    <a:lumMod val="75000"/>
                  </a:schemeClr>
                </a:solidFill>
                <a:latin typeface="Arial" panose="020B0604020202020204" pitchFamily="34" charset="0"/>
                <a:cs typeface="Arial" panose="020B0604020202020204" pitchFamily="34" charset="0"/>
              </a:rPr>
              <a:t>e </a:t>
            </a:r>
            <a:r>
              <a:rPr lang="pt-PT" sz="2000" dirty="0">
                <a:solidFill>
                  <a:srgbClr val="0070C0"/>
                </a:solidFill>
                <a:latin typeface="Arial" panose="020B0604020202020204" pitchFamily="34" charset="0"/>
                <a:cs typeface="Arial" panose="020B0604020202020204" pitchFamily="34" charset="0"/>
              </a:rPr>
              <a:t>socialmente inclusiva</a:t>
            </a:r>
            <a:r>
              <a:rPr lang="pt-PT" sz="2000" dirty="0">
                <a:solidFill>
                  <a:schemeClr val="accent6">
                    <a:lumMod val="75000"/>
                  </a:schemeClr>
                </a:solidFill>
                <a:latin typeface="Arial" panose="020B0604020202020204" pitchFamily="34" charset="0"/>
                <a:cs typeface="Arial" panose="020B0604020202020204" pitchFamily="34" charset="0"/>
              </a:rPr>
              <a:t>.</a:t>
            </a:r>
            <a:br>
              <a:rPr lang="pt-PT" sz="2000" dirty="0">
                <a:solidFill>
                  <a:schemeClr val="accent6">
                    <a:lumMod val="75000"/>
                  </a:schemeClr>
                </a:solidFill>
                <a:latin typeface="Arial" panose="020B0604020202020204" pitchFamily="34" charset="0"/>
                <a:cs typeface="Arial" panose="020B0604020202020204" pitchFamily="34" charset="0"/>
              </a:rPr>
            </a:br>
            <a:endParaRPr lang="pt-PT" sz="2000" dirty="0">
              <a:solidFill>
                <a:schemeClr val="accent6">
                  <a:lumMod val="75000"/>
                </a:schemeClr>
              </a:solidFill>
              <a:latin typeface="Arial" panose="020B0604020202020204" pitchFamily="34" charset="0"/>
              <a:cs typeface="Arial" panose="020B0604020202020204" pitchFamily="34" charset="0"/>
            </a:endParaRPr>
          </a:p>
        </p:txBody>
      </p:sp>
      <p:sp>
        <p:nvSpPr>
          <p:cNvPr id="8" name="Retângulo 7"/>
          <p:cNvSpPr/>
          <p:nvPr/>
        </p:nvSpPr>
        <p:spPr>
          <a:xfrm>
            <a:off x="475446" y="3534124"/>
            <a:ext cx="3724096" cy="646331"/>
          </a:xfrm>
          <a:prstGeom prst="rect">
            <a:avLst/>
          </a:prstGeom>
        </p:spPr>
        <p:txBody>
          <a:bodyPr wrap="none">
            <a:spAutoFit/>
          </a:bodyPr>
          <a:lstStyle/>
          <a:p>
            <a:r>
              <a:rPr lang="pt-PT" dirty="0">
                <a:solidFill>
                  <a:srgbClr val="0070C0"/>
                </a:solidFill>
                <a:latin typeface="Arial" panose="020B0604020202020204" pitchFamily="34" charset="0"/>
                <a:cs typeface="Arial" panose="020B0604020202020204" pitchFamily="34" charset="0"/>
              </a:rPr>
              <a:t>Nações Unidas</a:t>
            </a:r>
          </a:p>
          <a:p>
            <a:r>
              <a:rPr lang="pt-PT" dirty="0">
                <a:solidFill>
                  <a:srgbClr val="0070C0"/>
                </a:solidFill>
                <a:latin typeface="Arial" panose="020B0604020202020204" pitchFamily="34" charset="0"/>
                <a:cs typeface="Arial" panose="020B0604020202020204" pitchFamily="34" charset="0"/>
              </a:rPr>
              <a:t>Green </a:t>
            </a:r>
            <a:r>
              <a:rPr lang="pt-PT" dirty="0" err="1">
                <a:solidFill>
                  <a:srgbClr val="0070C0"/>
                </a:solidFill>
                <a:latin typeface="Arial" panose="020B0604020202020204" pitchFamily="34" charset="0"/>
                <a:cs typeface="Arial" panose="020B0604020202020204" pitchFamily="34" charset="0"/>
              </a:rPr>
              <a:t>Economy</a:t>
            </a:r>
            <a:r>
              <a:rPr lang="pt-PT" dirty="0">
                <a:solidFill>
                  <a:srgbClr val="0070C0"/>
                </a:solidFill>
                <a:latin typeface="Arial" panose="020B0604020202020204" pitchFamily="34" charset="0"/>
                <a:cs typeface="Arial" panose="020B0604020202020204" pitchFamily="34" charset="0"/>
              </a:rPr>
              <a:t> </a:t>
            </a:r>
            <a:r>
              <a:rPr lang="pt-PT" dirty="0" err="1">
                <a:solidFill>
                  <a:srgbClr val="0070C0"/>
                </a:solidFill>
                <a:latin typeface="Arial" panose="020B0604020202020204" pitchFamily="34" charset="0"/>
                <a:cs typeface="Arial" panose="020B0604020202020204" pitchFamily="34" charset="0"/>
              </a:rPr>
              <a:t>Initiative</a:t>
            </a:r>
            <a:r>
              <a:rPr lang="pt-PT" dirty="0">
                <a:solidFill>
                  <a:srgbClr val="0070C0"/>
                </a:solidFill>
                <a:latin typeface="Arial" panose="020B0604020202020204" pitchFamily="34" charset="0"/>
                <a:cs typeface="Arial" panose="020B0604020202020204" pitchFamily="34" charset="0"/>
              </a:rPr>
              <a:t>, PNUMA</a:t>
            </a:r>
          </a:p>
        </p:txBody>
      </p:sp>
      <p:pic>
        <p:nvPicPr>
          <p:cNvPr id="16" name="Picture 2" descr="http://www.grida.no/images/_thumbs/covers/ger-190px-190px.jpg">
            <a:hlinkClick r:id="rId2"/>
          </p:cNvPr>
          <p:cNvPicPr>
            <a:picLocks noChangeAspect="1" noChangeArrowheads="1"/>
          </p:cNvPicPr>
          <p:nvPr/>
        </p:nvPicPr>
        <p:blipFill>
          <a:blip r:embed="rId3" cstate="print"/>
          <a:srcRect/>
          <a:stretch>
            <a:fillRect/>
          </a:stretch>
        </p:blipFill>
        <p:spPr bwMode="auto">
          <a:xfrm>
            <a:off x="640565" y="4811128"/>
            <a:ext cx="1007818" cy="1395454"/>
          </a:xfrm>
          <a:prstGeom prst="rect">
            <a:avLst/>
          </a:prstGeom>
          <a:solidFill>
            <a:schemeClr val="tx1"/>
          </a:solidFill>
        </p:spPr>
      </p:pic>
      <p:pic>
        <p:nvPicPr>
          <p:cNvPr id="18" name="Imagem 17" descr="6543.jpg">
            <a:hlinkClick r:id="rId4"/>
          </p:cNvPr>
          <p:cNvPicPr>
            <a:picLocks noChangeAspect="1"/>
          </p:cNvPicPr>
          <p:nvPr/>
        </p:nvPicPr>
        <p:blipFill>
          <a:blip r:embed="rId5" cstate="print"/>
          <a:stretch>
            <a:fillRect/>
          </a:stretch>
        </p:blipFill>
        <p:spPr>
          <a:xfrm>
            <a:off x="1860210" y="4720112"/>
            <a:ext cx="1045922" cy="1486470"/>
          </a:xfrm>
          <a:prstGeom prst="rect">
            <a:avLst/>
          </a:prstGeom>
          <a:solidFill>
            <a:schemeClr val="tx1"/>
          </a:solidFill>
        </p:spPr>
      </p:pic>
      <p:grpSp>
        <p:nvGrpSpPr>
          <p:cNvPr id="9" name="Grupo 8"/>
          <p:cNvGrpSpPr/>
          <p:nvPr/>
        </p:nvGrpSpPr>
        <p:grpSpPr>
          <a:xfrm>
            <a:off x="0" y="-3375"/>
            <a:ext cx="12192001" cy="834190"/>
            <a:chOff x="0" y="-3375"/>
            <a:chExt cx="12192001" cy="834190"/>
          </a:xfrm>
        </p:grpSpPr>
        <p:pic>
          <p:nvPicPr>
            <p:cNvPr id="10" name="Picture 2" descr="http://www.timelinecoverbanner.com/facebook-covers/2012/12/sky-clouds.jpg"/>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timelinecoverbanner.com/facebook-covers/2012/12/sky-clouds.jpg"/>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 Economia Verde</a:t>
            </a:r>
          </a:p>
        </p:txBody>
      </p:sp>
    </p:spTree>
    <p:extLst>
      <p:ext uri="{BB962C8B-B14F-4D97-AF65-F5344CB8AC3E}">
        <p14:creationId xmlns:p14="http://schemas.microsoft.com/office/powerpoint/2010/main" val="189189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8428" y="6313714"/>
            <a:ext cx="1339955" cy="369332"/>
          </a:xfrm>
          <a:prstGeom prst="rect">
            <a:avLst/>
          </a:prstGeom>
          <a:noFill/>
        </p:spPr>
        <p:txBody>
          <a:bodyPr wrap="none" rtlCol="0">
            <a:spAutoFit/>
          </a:bodyPr>
          <a:lstStyle/>
          <a:p>
            <a:r>
              <a:rPr lang="en-US" b="1" dirty="0">
                <a:solidFill>
                  <a:schemeClr val="bg1"/>
                </a:solidFill>
                <a:latin typeface="Arial"/>
                <a:cs typeface="Arial"/>
              </a:rPr>
              <a:t>26.09.2016</a:t>
            </a:r>
          </a:p>
        </p:txBody>
      </p:sp>
      <p:pic>
        <p:nvPicPr>
          <p:cNvPr id="13" name="Imagem 12"/>
          <p:cNvPicPr>
            <a:picLocks noChangeAspect="1"/>
          </p:cNvPicPr>
          <p:nvPr/>
        </p:nvPicPr>
        <p:blipFill rotWithShape="1">
          <a:blip r:embed="rId2"/>
          <a:srcRect l="28916" t="16350" r="29120" b="6114"/>
          <a:stretch/>
        </p:blipFill>
        <p:spPr>
          <a:xfrm>
            <a:off x="564838" y="1524157"/>
            <a:ext cx="3407671" cy="4069093"/>
          </a:xfrm>
          <a:prstGeom prst="roundRect">
            <a:avLst>
              <a:gd name="adj" fmla="val 8594"/>
            </a:avLst>
          </a:prstGeom>
          <a:solidFill>
            <a:schemeClr val="tx1"/>
          </a:solidFill>
          <a:ln>
            <a:solidFill>
              <a:schemeClr val="tx2">
                <a:lumMod val="50000"/>
              </a:schemeClr>
            </a:solidFill>
          </a:ln>
          <a:effectLst/>
        </p:spPr>
      </p:pic>
      <p:sp>
        <p:nvSpPr>
          <p:cNvPr id="14" name="Retângulo 13"/>
          <p:cNvSpPr/>
          <p:nvPr/>
        </p:nvSpPr>
        <p:spPr>
          <a:xfrm>
            <a:off x="4381054" y="1323193"/>
            <a:ext cx="6096000" cy="1938992"/>
          </a:xfrm>
          <a:prstGeom prst="rect">
            <a:avLst/>
          </a:prstGeom>
        </p:spPr>
        <p:txBody>
          <a:bodyPr>
            <a:spAutoFit/>
          </a:bodyPr>
          <a:lstStyle/>
          <a:p>
            <a:pPr marL="342900" indent="-342900">
              <a:buFont typeface="Arial" panose="020B0604020202020204" pitchFamily="34" charset="0"/>
              <a:buChar char="•"/>
            </a:pPr>
            <a:r>
              <a:rPr lang="pt-PT" sz="2000" dirty="0">
                <a:solidFill>
                  <a:srgbClr val="0070C0"/>
                </a:solidFill>
                <a:latin typeface="Arial" panose="020B0604020202020204" pitchFamily="34" charset="0"/>
                <a:cs typeface="Arial" panose="020B0604020202020204" pitchFamily="34" charset="0"/>
              </a:rPr>
              <a:t>A economia verde no mundo = 4 biliões de euros, crescendo 4% ao ano</a:t>
            </a:r>
          </a:p>
          <a:p>
            <a:pPr marL="342900" indent="-342900">
              <a:buFont typeface="Arial" panose="020B0604020202020204" pitchFamily="34" charset="0"/>
              <a:buChar char="•"/>
            </a:pPr>
            <a:endParaRPr lang="pt-PT" sz="2000" dirty="0">
              <a:solidFill>
                <a:srgbClr val="0070C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pt-PT" sz="2000" dirty="0">
                <a:solidFill>
                  <a:srgbClr val="0070C0"/>
                </a:solidFill>
                <a:latin typeface="Arial" panose="020B0604020202020204" pitchFamily="34" charset="0"/>
                <a:cs typeface="Arial" panose="020B0604020202020204" pitchFamily="34" charset="0"/>
              </a:rPr>
              <a:t>Na UE, os sectores verdes já representavam, em 2010, 2,5% do Produto Interno Bruto (PIB)</a:t>
            </a:r>
          </a:p>
          <a:p>
            <a:endParaRPr lang="pt-PT" sz="2000" dirty="0">
              <a:solidFill>
                <a:srgbClr val="0070C0"/>
              </a:solidFill>
              <a:latin typeface="Arial" panose="020B0604020202020204" pitchFamily="34" charset="0"/>
              <a:cs typeface="Arial" panose="020B0604020202020204" pitchFamily="34" charset="0"/>
            </a:endParaRPr>
          </a:p>
        </p:txBody>
      </p:sp>
      <p:sp>
        <p:nvSpPr>
          <p:cNvPr id="5" name="Retângulo 4"/>
          <p:cNvSpPr/>
          <p:nvPr/>
        </p:nvSpPr>
        <p:spPr>
          <a:xfrm>
            <a:off x="4644240" y="3366273"/>
            <a:ext cx="5927033" cy="2400657"/>
          </a:xfrm>
          <a:prstGeom prst="rect">
            <a:avLst/>
          </a:prstGeom>
          <a:solidFill>
            <a:schemeClr val="accent5">
              <a:lumMod val="20000"/>
              <a:lumOff val="80000"/>
            </a:schemeClr>
          </a:solidFill>
        </p:spPr>
        <p:txBody>
          <a:bodyPr wrap="square">
            <a:spAutoFit/>
          </a:bodyPr>
          <a:lstStyle/>
          <a:p>
            <a:r>
              <a:rPr lang="pt-PT" sz="2000" b="1" dirty="0">
                <a:solidFill>
                  <a:srgbClr val="0070C0"/>
                </a:solidFill>
                <a:latin typeface="Arial" panose="020B0604020202020204" pitchFamily="34" charset="0"/>
                <a:cs typeface="Arial" panose="020B0604020202020204" pitchFamily="34" charset="0"/>
              </a:rPr>
              <a:t>Estima-se:</a:t>
            </a:r>
          </a:p>
          <a:p>
            <a:endParaRPr lang="pt-PT" sz="2000" dirty="0">
              <a:solidFill>
                <a:srgbClr val="0070C0"/>
              </a:solidFill>
              <a:latin typeface="Arial" panose="020B0604020202020204" pitchFamily="34" charset="0"/>
              <a:cs typeface="Arial" panose="020B0604020202020204" pitchFamily="34" charset="0"/>
            </a:endParaRPr>
          </a:p>
          <a:p>
            <a:pPr marL="342900" indent="-342900">
              <a:spcAft>
                <a:spcPts val="600"/>
              </a:spcAft>
              <a:buFontTx/>
              <a:buChar char="-"/>
            </a:pPr>
            <a:r>
              <a:rPr lang="pt-PT" sz="2000" dirty="0">
                <a:solidFill>
                  <a:srgbClr val="0070C0"/>
                </a:solidFill>
                <a:latin typeface="Arial" panose="020B0604020202020204" pitchFamily="34" charset="0"/>
                <a:cs typeface="Arial" panose="020B0604020202020204" pitchFamily="34" charset="0"/>
              </a:rPr>
              <a:t>2025: crescimento anual dos setores verdes de ~ 30% </a:t>
            </a:r>
          </a:p>
          <a:p>
            <a:pPr>
              <a:spcAft>
                <a:spcPts val="600"/>
              </a:spcAft>
            </a:pPr>
            <a:endParaRPr lang="pt-PT" sz="2000" dirty="0">
              <a:solidFill>
                <a:srgbClr val="0070C0"/>
              </a:solidFill>
              <a:latin typeface="Arial" panose="020B0604020202020204" pitchFamily="34" charset="0"/>
              <a:cs typeface="Arial" panose="020B0604020202020204" pitchFamily="34" charset="0"/>
            </a:endParaRPr>
          </a:p>
          <a:p>
            <a:pPr marL="342900" indent="-342900">
              <a:spcAft>
                <a:spcPts val="600"/>
              </a:spcAft>
              <a:buFontTx/>
              <a:buChar char="-"/>
            </a:pPr>
            <a:r>
              <a:rPr lang="pt-PT" sz="2000" dirty="0">
                <a:solidFill>
                  <a:srgbClr val="0070C0"/>
                </a:solidFill>
                <a:latin typeface="Arial" panose="020B0604020202020204" pitchFamily="34" charset="0"/>
                <a:cs typeface="Arial" panose="020B0604020202020204" pitchFamily="34" charset="0"/>
              </a:rPr>
              <a:t>2020: 20 milhões de postos de trabalho verdes poderão ser criados na europa</a:t>
            </a:r>
          </a:p>
        </p:txBody>
      </p:sp>
      <p:grpSp>
        <p:nvGrpSpPr>
          <p:cNvPr id="6" name="Grupo 5"/>
          <p:cNvGrpSpPr/>
          <p:nvPr/>
        </p:nvGrpSpPr>
        <p:grpSpPr>
          <a:xfrm>
            <a:off x="0" y="-3375"/>
            <a:ext cx="12192001" cy="834190"/>
            <a:chOff x="0" y="-3375"/>
            <a:chExt cx="12192001" cy="834190"/>
          </a:xfrm>
        </p:grpSpPr>
        <p:pic>
          <p:nvPicPr>
            <p:cNvPr id="7"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 Economia Verde</a:t>
            </a:r>
          </a:p>
        </p:txBody>
      </p:sp>
    </p:spTree>
    <p:extLst>
      <p:ext uri="{BB962C8B-B14F-4D97-AF65-F5344CB8AC3E}">
        <p14:creationId xmlns:p14="http://schemas.microsoft.com/office/powerpoint/2010/main" val="151488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8428" y="6313714"/>
            <a:ext cx="1339955" cy="369332"/>
          </a:xfrm>
          <a:prstGeom prst="rect">
            <a:avLst/>
          </a:prstGeom>
          <a:noFill/>
        </p:spPr>
        <p:txBody>
          <a:bodyPr wrap="none" rtlCol="0">
            <a:spAutoFit/>
          </a:bodyPr>
          <a:lstStyle/>
          <a:p>
            <a:r>
              <a:rPr lang="en-US" b="1" dirty="0">
                <a:solidFill>
                  <a:schemeClr val="bg1"/>
                </a:solidFill>
                <a:latin typeface="Arial"/>
                <a:cs typeface="Arial"/>
              </a:rPr>
              <a:t>26.09.2016</a:t>
            </a:r>
          </a:p>
        </p:txBody>
      </p:sp>
      <p:graphicFrame>
        <p:nvGraphicFramePr>
          <p:cNvPr id="13" name="Table 3"/>
          <p:cNvGraphicFramePr>
            <a:graphicFrameLocks noGrp="1"/>
          </p:cNvGraphicFramePr>
          <p:nvPr>
            <p:extLst/>
          </p:nvPr>
        </p:nvGraphicFramePr>
        <p:xfrm>
          <a:off x="3274786" y="1557986"/>
          <a:ext cx="7358474" cy="3808673"/>
        </p:xfrm>
        <a:graphic>
          <a:graphicData uri="http://schemas.openxmlformats.org/drawingml/2006/table">
            <a:tbl>
              <a:tblPr>
                <a:tableStyleId>{BDBED569-4797-4DF1-A0F4-6AAB3CD982D8}</a:tableStyleId>
              </a:tblPr>
              <a:tblGrid>
                <a:gridCol w="3389432">
                  <a:extLst>
                    <a:ext uri="{9D8B030D-6E8A-4147-A177-3AD203B41FA5}">
                      <a16:colId xmlns:a16="http://schemas.microsoft.com/office/drawing/2014/main" val="20000"/>
                    </a:ext>
                  </a:extLst>
                </a:gridCol>
                <a:gridCol w="1052035">
                  <a:extLst>
                    <a:ext uri="{9D8B030D-6E8A-4147-A177-3AD203B41FA5}">
                      <a16:colId xmlns:a16="http://schemas.microsoft.com/office/drawing/2014/main" val="20001"/>
                    </a:ext>
                  </a:extLst>
                </a:gridCol>
                <a:gridCol w="1519515">
                  <a:extLst>
                    <a:ext uri="{9D8B030D-6E8A-4147-A177-3AD203B41FA5}">
                      <a16:colId xmlns:a16="http://schemas.microsoft.com/office/drawing/2014/main" val="20002"/>
                    </a:ext>
                  </a:extLst>
                </a:gridCol>
                <a:gridCol w="1397492">
                  <a:extLst>
                    <a:ext uri="{9D8B030D-6E8A-4147-A177-3AD203B41FA5}">
                      <a16:colId xmlns:a16="http://schemas.microsoft.com/office/drawing/2014/main" val="20003"/>
                    </a:ext>
                  </a:extLst>
                </a:gridCol>
              </a:tblGrid>
              <a:tr h="319409">
                <a:tc>
                  <a:txBody>
                    <a:bodyPr/>
                    <a:lstStyle/>
                    <a:p>
                      <a:pPr>
                        <a:spcAft>
                          <a:spcPts val="0"/>
                        </a:spcAft>
                      </a:pPr>
                      <a:endParaRPr lang="pt-PT" sz="1400" dirty="0">
                        <a:solidFill>
                          <a:srgbClr val="0070C0"/>
                        </a:solidFill>
                        <a:latin typeface="Arial"/>
                        <a:ea typeface="Calibri"/>
                        <a:cs typeface="Arial"/>
                      </a:endParaRPr>
                    </a:p>
                  </a:txBody>
                  <a:tcPr marL="68580" marR="68580" marT="0" marB="0"/>
                </a:tc>
                <a:tc>
                  <a:txBody>
                    <a:bodyPr/>
                    <a:lstStyle/>
                    <a:p>
                      <a:pPr algn="ctr">
                        <a:spcAft>
                          <a:spcPts val="0"/>
                        </a:spcAft>
                      </a:pPr>
                      <a:r>
                        <a:rPr lang="pt-PT" sz="1400" b="1" dirty="0">
                          <a:solidFill>
                            <a:schemeClr val="bg1"/>
                          </a:solidFill>
                          <a:latin typeface="Arial" panose="020B0604020202020204" pitchFamily="34" charset="0"/>
                          <a:cs typeface="Arial" panose="020B0604020202020204" pitchFamily="34" charset="0"/>
                        </a:rPr>
                        <a:t>2005</a:t>
                      </a:r>
                      <a:endParaRPr lang="pt-PT" sz="1400" b="1" dirty="0">
                        <a:solidFill>
                          <a:schemeClr val="bg1"/>
                        </a:solidFill>
                        <a:latin typeface="Arial" panose="020B0604020202020204" pitchFamily="34" charset="0"/>
                        <a:ea typeface="Calibri"/>
                        <a:cs typeface="Arial" panose="020B0604020202020204" pitchFamily="34" charset="0"/>
                      </a:endParaRPr>
                    </a:p>
                  </a:txBody>
                  <a:tcPr marL="68580" marR="68580" marT="0" marB="0">
                    <a:solidFill>
                      <a:srgbClr val="00B0F0"/>
                    </a:solidFill>
                  </a:tcPr>
                </a:tc>
                <a:tc>
                  <a:txBody>
                    <a:bodyPr/>
                    <a:lstStyle/>
                    <a:p>
                      <a:pPr algn="ctr">
                        <a:spcAft>
                          <a:spcPts val="0"/>
                        </a:spcAft>
                      </a:pPr>
                      <a:r>
                        <a:rPr lang="pt-PT" sz="1400" b="1" dirty="0">
                          <a:solidFill>
                            <a:schemeClr val="bg1"/>
                          </a:solidFill>
                          <a:latin typeface="Arial" panose="020B0604020202020204" pitchFamily="34" charset="0"/>
                          <a:cs typeface="Arial" panose="020B0604020202020204" pitchFamily="34" charset="0"/>
                        </a:rPr>
                        <a:t>2030</a:t>
                      </a:r>
                      <a:endParaRPr lang="pt-PT" sz="1400" b="1" dirty="0">
                        <a:solidFill>
                          <a:schemeClr val="bg1"/>
                        </a:solidFill>
                        <a:latin typeface="Arial" panose="020B0604020202020204" pitchFamily="34" charset="0"/>
                        <a:ea typeface="Calibri"/>
                        <a:cs typeface="Arial" panose="020B0604020202020204" pitchFamily="34" charset="0"/>
                      </a:endParaRPr>
                    </a:p>
                  </a:txBody>
                  <a:tcPr marL="68580" marR="68580" marT="0" marB="0">
                    <a:solidFill>
                      <a:srgbClr val="00B0F0"/>
                    </a:solidFill>
                  </a:tcPr>
                </a:tc>
                <a:tc>
                  <a:txBody>
                    <a:bodyPr/>
                    <a:lstStyle/>
                    <a:p>
                      <a:pPr algn="ctr">
                        <a:spcAft>
                          <a:spcPts val="0"/>
                        </a:spcAft>
                      </a:pPr>
                      <a:r>
                        <a:rPr lang="pt-PT" sz="1400" b="1" dirty="0">
                          <a:solidFill>
                            <a:schemeClr val="bg1"/>
                          </a:solidFill>
                          <a:latin typeface="Arial" panose="020B0604020202020204" pitchFamily="34" charset="0"/>
                          <a:cs typeface="Arial" panose="020B0604020202020204" pitchFamily="34" charset="0"/>
                        </a:rPr>
                        <a:t>2050</a:t>
                      </a:r>
                      <a:endParaRPr lang="pt-PT" sz="1400" b="1" dirty="0">
                        <a:solidFill>
                          <a:schemeClr val="bg1"/>
                        </a:solidFill>
                        <a:latin typeface="Arial" panose="020B0604020202020204" pitchFamily="34" charset="0"/>
                        <a:ea typeface="Calibri"/>
                        <a:cs typeface="Arial" panose="020B0604020202020204" pitchFamily="34" charset="0"/>
                      </a:endParaRPr>
                    </a:p>
                  </a:txBody>
                  <a:tcPr marL="68580" marR="68580" marT="0" marB="0">
                    <a:solidFill>
                      <a:srgbClr val="00B0F0"/>
                    </a:solidFill>
                  </a:tcPr>
                </a:tc>
                <a:extLst>
                  <a:ext uri="{0D108BD9-81ED-4DB2-BD59-A6C34878D82A}">
                    <a16:rowId xmlns:a16="http://schemas.microsoft.com/office/drawing/2014/main" val="10000"/>
                  </a:ext>
                </a:extLst>
              </a:tr>
              <a:tr h="319409">
                <a:tc>
                  <a:txBody>
                    <a:bodyPr/>
                    <a:lstStyle/>
                    <a:p>
                      <a:pPr algn="ctr">
                        <a:spcAft>
                          <a:spcPts val="0"/>
                        </a:spcAft>
                      </a:pPr>
                      <a:r>
                        <a:rPr lang="pt-PT" sz="1400" dirty="0">
                          <a:latin typeface="Arial" panose="020B0604020202020204" pitchFamily="34" charset="0"/>
                          <a:cs typeface="Arial" panose="020B0604020202020204" pitchFamily="34" charset="0"/>
                        </a:rPr>
                        <a:t>Total</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7%</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40% a – 44%</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79% a – 82%</a:t>
                      </a:r>
                      <a:endParaRPr lang="pt-PT" sz="1400" dirty="0">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414954">
                <a:tc gridSpan="4">
                  <a:txBody>
                    <a:bodyPr/>
                    <a:lstStyle/>
                    <a:p>
                      <a:pPr algn="ctr">
                        <a:spcAft>
                          <a:spcPts val="0"/>
                        </a:spcAft>
                      </a:pPr>
                      <a:r>
                        <a:rPr lang="pt-PT" sz="1400" b="1" dirty="0">
                          <a:solidFill>
                            <a:schemeClr val="bg1"/>
                          </a:solidFill>
                          <a:latin typeface="Arial" panose="020B0604020202020204" pitchFamily="34" charset="0"/>
                          <a:cs typeface="Arial" panose="020B0604020202020204" pitchFamily="34" charset="0"/>
                        </a:rPr>
                        <a:t>Sectores</a:t>
                      </a:r>
                      <a:endParaRPr lang="pt-PT" sz="1400" b="1" dirty="0">
                        <a:solidFill>
                          <a:schemeClr val="bg1"/>
                        </a:solidFill>
                        <a:latin typeface="Arial" panose="020B0604020202020204" pitchFamily="34" charset="0"/>
                        <a:ea typeface="Calibri"/>
                        <a:cs typeface="Arial" panose="020B0604020202020204" pitchFamily="34" charset="0"/>
                      </a:endParaRPr>
                    </a:p>
                  </a:txBody>
                  <a:tcPr marL="68580" marR="68580" marT="0" marB="0" anchor="ctr">
                    <a:solidFill>
                      <a:srgbClr val="00B0F0"/>
                    </a:solidFill>
                  </a:tcPr>
                </a:tc>
                <a:tc hMerge="1">
                  <a:txBody>
                    <a:bodyPr/>
                    <a:lstStyle/>
                    <a:p>
                      <a:endParaRPr lang="pt-PT"/>
                    </a:p>
                  </a:txBody>
                  <a:tcPr/>
                </a:tc>
                <a:tc hMerge="1">
                  <a:txBody>
                    <a:bodyPr/>
                    <a:lstStyle/>
                    <a:p>
                      <a:endParaRPr lang="pt-PT"/>
                    </a:p>
                  </a:txBody>
                  <a:tcPr/>
                </a:tc>
                <a:tc hMerge="1">
                  <a:txBody>
                    <a:bodyPr/>
                    <a:lstStyle/>
                    <a:p>
                      <a:endParaRPr lang="pt-PT"/>
                    </a:p>
                  </a:txBody>
                  <a:tcPr/>
                </a:tc>
                <a:extLst>
                  <a:ext uri="{0D108BD9-81ED-4DB2-BD59-A6C34878D82A}">
                    <a16:rowId xmlns:a16="http://schemas.microsoft.com/office/drawing/2014/main" val="10002"/>
                  </a:ext>
                </a:extLst>
              </a:tr>
              <a:tr h="403697">
                <a:tc>
                  <a:txBody>
                    <a:bodyPr/>
                    <a:lstStyle/>
                    <a:p>
                      <a:pPr algn="l">
                        <a:spcAft>
                          <a:spcPts val="0"/>
                        </a:spcAft>
                      </a:pPr>
                      <a:r>
                        <a:rPr lang="pt-PT" sz="1400" dirty="0">
                          <a:latin typeface="Arial" panose="020B0604020202020204" pitchFamily="34" charset="0"/>
                          <a:cs typeface="Arial" panose="020B0604020202020204" pitchFamily="34" charset="0"/>
                        </a:rPr>
                        <a:t>Produção de eletricidade (CO2)</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7%</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54% a – 68%</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-93% a – 99%  </a:t>
                      </a:r>
                      <a:endParaRPr lang="pt-PT" sz="1400" dirty="0">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452496">
                <a:tc>
                  <a:txBody>
                    <a:bodyPr/>
                    <a:lstStyle/>
                    <a:p>
                      <a:pPr algn="l">
                        <a:spcAft>
                          <a:spcPts val="0"/>
                        </a:spcAft>
                      </a:pPr>
                      <a:r>
                        <a:rPr lang="pt-PT" sz="1400">
                          <a:latin typeface="Arial" panose="020B0604020202020204" pitchFamily="34" charset="0"/>
                          <a:cs typeface="Arial" panose="020B0604020202020204" pitchFamily="34" charset="0"/>
                        </a:rPr>
                        <a:t>Indústria (CO2)</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20%</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34% a – 40%</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-83% a – 87%</a:t>
                      </a:r>
                      <a:endParaRPr lang="pt-PT" sz="1400" dirty="0">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638817">
                <a:tc>
                  <a:txBody>
                    <a:bodyPr/>
                    <a:lstStyle/>
                    <a:p>
                      <a:pPr algn="l">
                        <a:spcAft>
                          <a:spcPts val="0"/>
                        </a:spcAft>
                      </a:pPr>
                      <a:r>
                        <a:rPr lang="pt-PT" sz="1400" dirty="0">
                          <a:latin typeface="Arial" panose="020B0604020202020204" pitchFamily="34" charset="0"/>
                          <a:cs typeface="Arial" panose="020B0604020202020204" pitchFamily="34" charset="0"/>
                        </a:rPr>
                        <a:t>Transporte (aviação incluída, transporte marítimo excluído) (CO2)</a:t>
                      </a:r>
                      <a:endParaRPr lang="pt-PT" sz="1400" b="1" dirty="0">
                        <a:solidFill>
                          <a:srgbClr val="3366FF"/>
                        </a:solidFill>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a:latin typeface="Arial" panose="020B0604020202020204" pitchFamily="34" charset="0"/>
                          <a:cs typeface="Arial" panose="020B0604020202020204" pitchFamily="34" charset="0"/>
                        </a:rPr>
                        <a:t>+30%</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+ 20% a – 9%</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-54% a – 67%</a:t>
                      </a:r>
                      <a:endParaRPr lang="pt-PT" sz="1400" b="1" dirty="0">
                        <a:solidFill>
                          <a:srgbClr val="3366FF"/>
                        </a:solidFill>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81517">
                <a:tc>
                  <a:txBody>
                    <a:bodyPr/>
                    <a:lstStyle/>
                    <a:p>
                      <a:pPr algn="l">
                        <a:spcAft>
                          <a:spcPts val="0"/>
                        </a:spcAft>
                      </a:pPr>
                      <a:r>
                        <a:rPr lang="pt-PT" sz="1400" dirty="0">
                          <a:latin typeface="Arial" panose="020B0604020202020204" pitchFamily="34" charset="0"/>
                          <a:cs typeface="Arial" panose="020B0604020202020204" pitchFamily="34" charset="0"/>
                        </a:rPr>
                        <a:t>Sector residencial e terciário (CO2)</a:t>
                      </a:r>
                      <a:endParaRPr lang="pt-PT" sz="1400" b="1" dirty="0">
                        <a:solidFill>
                          <a:srgbClr val="3366FF"/>
                        </a:solidFill>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a:latin typeface="Arial" panose="020B0604020202020204" pitchFamily="34" charset="0"/>
                          <a:cs typeface="Arial" panose="020B0604020202020204" pitchFamily="34" charset="0"/>
                        </a:rPr>
                        <a:t>– 12%</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37% a – 53%</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-88% a – 9 1%</a:t>
                      </a:r>
                      <a:endParaRPr lang="pt-PT" sz="1400" b="1" dirty="0">
                        <a:solidFill>
                          <a:srgbClr val="3366FF"/>
                        </a:solidFill>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558965">
                <a:tc>
                  <a:txBody>
                    <a:bodyPr/>
                    <a:lstStyle/>
                    <a:p>
                      <a:pPr algn="l">
                        <a:spcAft>
                          <a:spcPts val="0"/>
                        </a:spcAft>
                      </a:pPr>
                      <a:r>
                        <a:rPr lang="pt-PT" sz="1400" dirty="0">
                          <a:latin typeface="Arial" panose="020B0604020202020204" pitchFamily="34" charset="0"/>
                          <a:cs typeface="Arial" panose="020B0604020202020204" pitchFamily="34" charset="0"/>
                        </a:rPr>
                        <a:t>Agricultura (gases não CO2)</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a:latin typeface="Arial" panose="020B0604020202020204" pitchFamily="34" charset="0"/>
                          <a:cs typeface="Arial" panose="020B0604020202020204" pitchFamily="34" charset="0"/>
                        </a:rPr>
                        <a:t>– 20%</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 36% a – 37%</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-42% a – 49%</a:t>
                      </a:r>
                      <a:endParaRPr lang="pt-PT" sz="1400" dirty="0">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319409">
                <a:tc>
                  <a:txBody>
                    <a:bodyPr/>
                    <a:lstStyle/>
                    <a:p>
                      <a:pPr algn="l">
                        <a:spcAft>
                          <a:spcPts val="0"/>
                        </a:spcAft>
                      </a:pPr>
                      <a:r>
                        <a:rPr lang="pt-PT" sz="1400" dirty="0">
                          <a:latin typeface="Arial" panose="020B0604020202020204" pitchFamily="34" charset="0"/>
                          <a:cs typeface="Arial" panose="020B0604020202020204" pitchFamily="34" charset="0"/>
                        </a:rPr>
                        <a:t>Outros sectores (gases não CO2)</a:t>
                      </a:r>
                      <a:endParaRPr lang="pt-PT" sz="1400" dirty="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a:latin typeface="Arial" panose="020B0604020202020204" pitchFamily="34" charset="0"/>
                          <a:cs typeface="Arial" panose="020B0604020202020204" pitchFamily="34" charset="0"/>
                        </a:rPr>
                        <a:t>– 30%</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a:latin typeface="Arial" panose="020B0604020202020204" pitchFamily="34" charset="0"/>
                          <a:cs typeface="Arial" panose="020B0604020202020204" pitchFamily="34" charset="0"/>
                        </a:rPr>
                        <a:t>– 72% a – 73%</a:t>
                      </a:r>
                      <a:endParaRPr lang="pt-PT" sz="1400">
                        <a:latin typeface="Arial" panose="020B0604020202020204" pitchFamily="34" charset="0"/>
                        <a:ea typeface="Calibri"/>
                        <a:cs typeface="Arial" panose="020B0604020202020204" pitchFamily="34" charset="0"/>
                      </a:endParaRPr>
                    </a:p>
                  </a:txBody>
                  <a:tcPr marL="68580" marR="68580" marT="0" marB="0" anchor="ctr"/>
                </a:tc>
                <a:tc>
                  <a:txBody>
                    <a:bodyPr/>
                    <a:lstStyle/>
                    <a:p>
                      <a:pPr algn="ctr">
                        <a:spcAft>
                          <a:spcPts val="0"/>
                        </a:spcAft>
                      </a:pPr>
                      <a:r>
                        <a:rPr lang="pt-PT" sz="1400" dirty="0">
                          <a:latin typeface="Arial" panose="020B0604020202020204" pitchFamily="34" charset="0"/>
                          <a:cs typeface="Arial" panose="020B0604020202020204" pitchFamily="34" charset="0"/>
                        </a:rPr>
                        <a:t>-70% a – 78%</a:t>
                      </a:r>
                      <a:endParaRPr lang="pt-PT" sz="1400" dirty="0">
                        <a:latin typeface="Arial" panose="020B0604020202020204" pitchFamily="34" charset="0"/>
                        <a:ea typeface="Calibri"/>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4" name="Rectangle 2"/>
          <p:cNvSpPr>
            <a:spLocks noChangeArrowheads="1"/>
          </p:cNvSpPr>
          <p:nvPr/>
        </p:nvSpPr>
        <p:spPr bwMode="auto">
          <a:xfrm>
            <a:off x="3274786" y="5478373"/>
            <a:ext cx="559923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eaLnBrk="1" hangingPunct="1"/>
            <a:r>
              <a:rPr lang="pt-PT" sz="1000" dirty="0">
                <a:latin typeface="Arial" pitchFamily="34" charset="0"/>
                <a:ea typeface="Calibri" pitchFamily="34" charset="0"/>
                <a:cs typeface="Arial" pitchFamily="34" charset="0"/>
              </a:rPr>
              <a:t>Fonte: Roteiro de transição para uma economia </a:t>
            </a:r>
            <a:r>
              <a:rPr lang="pt-PT" sz="1000" dirty="0" err="1">
                <a:latin typeface="Arial" pitchFamily="34" charset="0"/>
                <a:ea typeface="Calibri" pitchFamily="34" charset="0"/>
                <a:cs typeface="Arial" pitchFamily="34" charset="0"/>
              </a:rPr>
              <a:t>hipocarbónica</a:t>
            </a:r>
            <a:r>
              <a:rPr lang="pt-PT" sz="1000" dirty="0">
                <a:latin typeface="Arial" pitchFamily="34" charset="0"/>
                <a:ea typeface="Calibri" pitchFamily="34" charset="0"/>
                <a:cs typeface="Arial" pitchFamily="34" charset="0"/>
              </a:rPr>
              <a:t> competitiva em 2050, Bruxelas, 8.3.2011, COM(2011) 112 final</a:t>
            </a:r>
            <a:endParaRPr lang="pt-PT" sz="1000" dirty="0">
              <a:latin typeface="Arial" pitchFamily="34" charset="0"/>
              <a:cs typeface="Arial" pitchFamily="34" charset="0"/>
            </a:endParaRPr>
          </a:p>
        </p:txBody>
      </p:sp>
      <p:sp>
        <p:nvSpPr>
          <p:cNvPr id="15" name="CaixaDeTexto 14"/>
          <p:cNvSpPr txBox="1"/>
          <p:nvPr/>
        </p:nvSpPr>
        <p:spPr>
          <a:xfrm>
            <a:off x="410817" y="2056253"/>
            <a:ext cx="2574557" cy="3170099"/>
          </a:xfrm>
          <a:prstGeom prst="rect">
            <a:avLst/>
          </a:prstGeom>
          <a:noFill/>
        </p:spPr>
        <p:txBody>
          <a:bodyPr wrap="square" rtlCol="0">
            <a:spAutoFit/>
          </a:bodyPr>
          <a:lstStyle/>
          <a:p>
            <a:r>
              <a:rPr lang="pt-PT" sz="4000" dirty="0">
                <a:solidFill>
                  <a:srgbClr val="0070C0"/>
                </a:solidFill>
                <a:latin typeface="Arial Narrow" panose="020B0606020202030204" pitchFamily="34" charset="0"/>
                <a:cs typeface="Arial" panose="020B0604020202020204" pitchFamily="34" charset="0"/>
              </a:rPr>
              <a:t>Roteiro de Baixo Carbono da EU para 2050</a:t>
            </a:r>
          </a:p>
        </p:txBody>
      </p:sp>
      <p:sp>
        <p:nvSpPr>
          <p:cNvPr id="8" name="CaixaDeTexto 7"/>
          <p:cNvSpPr txBox="1"/>
          <p:nvPr/>
        </p:nvSpPr>
        <p:spPr>
          <a:xfrm>
            <a:off x="6658904" y="1106005"/>
            <a:ext cx="4136926" cy="338554"/>
          </a:xfrm>
          <a:prstGeom prst="rect">
            <a:avLst/>
          </a:prstGeom>
          <a:noFill/>
        </p:spPr>
        <p:txBody>
          <a:bodyPr wrap="square" rtlCol="0">
            <a:spAutoFit/>
          </a:bodyPr>
          <a:lstStyle/>
          <a:p>
            <a:r>
              <a:rPr lang="pt-PT" sz="1600" dirty="0">
                <a:latin typeface="Arial Narrow" panose="020B0606020202030204" pitchFamily="34" charset="0"/>
              </a:rPr>
              <a:t>% de redução das emissões de CO2</a:t>
            </a:r>
          </a:p>
        </p:txBody>
      </p:sp>
      <p:grpSp>
        <p:nvGrpSpPr>
          <p:cNvPr id="7" name="Grupo 6"/>
          <p:cNvGrpSpPr/>
          <p:nvPr/>
        </p:nvGrpSpPr>
        <p:grpSpPr>
          <a:xfrm>
            <a:off x="0" y="-3375"/>
            <a:ext cx="12192001" cy="834190"/>
            <a:chOff x="0" y="-3375"/>
            <a:chExt cx="12192001" cy="834190"/>
          </a:xfrm>
        </p:grpSpPr>
        <p:pic>
          <p:nvPicPr>
            <p:cNvPr id="9"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 Economia Verde</a:t>
            </a:r>
          </a:p>
        </p:txBody>
      </p:sp>
    </p:spTree>
    <p:extLst>
      <p:ext uri="{BB962C8B-B14F-4D97-AF65-F5344CB8AC3E}">
        <p14:creationId xmlns:p14="http://schemas.microsoft.com/office/powerpoint/2010/main" val="172919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2065" t="11437" r="3463" b="7032"/>
          <a:stretch/>
        </p:blipFill>
        <p:spPr>
          <a:xfrm>
            <a:off x="251790" y="1051912"/>
            <a:ext cx="11518004" cy="5588690"/>
          </a:xfrm>
          <a:prstGeom prst="rect">
            <a:avLst/>
          </a:prstGeom>
        </p:spPr>
      </p:pic>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625644" y="221099"/>
            <a:ext cx="10281757"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pt-PT" sz="2800" b="1" dirty="0">
                <a:solidFill>
                  <a:schemeClr val="bg1"/>
                </a:solidFill>
                <a:latin typeface="Arial" panose="020B0604020202020204" pitchFamily="34" charset="0"/>
                <a:cs typeface="Arial" panose="020B0604020202020204" pitchFamily="34" charset="0"/>
              </a:rPr>
              <a:t>A Economia Circular  - http://eco.nomia.pt/</a:t>
            </a:r>
            <a:endParaRPr lang="en-GB" altLang="pt-PT"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6623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625644" y="221099"/>
            <a:ext cx="10281757"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pt-PT" sz="2800" b="1" dirty="0">
                <a:solidFill>
                  <a:schemeClr val="bg1"/>
                </a:solidFill>
                <a:latin typeface="Arial" panose="020B0604020202020204" pitchFamily="34" charset="0"/>
                <a:cs typeface="Arial" panose="020B0604020202020204" pitchFamily="34" charset="0"/>
              </a:rPr>
              <a:t>A Economia Circular</a:t>
            </a:r>
            <a:endParaRPr lang="en-GB" altLang="pt-PT" sz="2000" b="1" dirty="0">
              <a:solidFill>
                <a:schemeClr val="bg1"/>
              </a:solidFill>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3"/>
          <a:stretch>
            <a:fillRect/>
          </a:stretch>
        </p:blipFill>
        <p:spPr>
          <a:xfrm>
            <a:off x="146537" y="878848"/>
            <a:ext cx="6767610" cy="5780369"/>
          </a:xfrm>
          <a:prstGeom prst="rect">
            <a:avLst/>
          </a:prstGeom>
        </p:spPr>
      </p:pic>
      <p:sp>
        <p:nvSpPr>
          <p:cNvPr id="9" name="Seta: Para a Direita 8"/>
          <p:cNvSpPr/>
          <p:nvPr/>
        </p:nvSpPr>
        <p:spPr>
          <a:xfrm>
            <a:off x="7153558" y="3020514"/>
            <a:ext cx="1470991" cy="436457"/>
          </a:xfrm>
          <a:prstGeom prst="rightArrow">
            <a:avLst/>
          </a:prstGeom>
          <a:solidFill>
            <a:schemeClr val="tx2">
              <a:lumMod val="60000"/>
              <a:lumOff val="40000"/>
            </a:schemeClr>
          </a:solid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PT" dirty="0"/>
          </a:p>
        </p:txBody>
      </p:sp>
      <p:grpSp>
        <p:nvGrpSpPr>
          <p:cNvPr id="16" name="Grupo 15"/>
          <p:cNvGrpSpPr/>
          <p:nvPr/>
        </p:nvGrpSpPr>
        <p:grpSpPr>
          <a:xfrm>
            <a:off x="8624549" y="1948071"/>
            <a:ext cx="3247656" cy="3987169"/>
            <a:chOff x="8624549" y="1948071"/>
            <a:chExt cx="3247656" cy="3987169"/>
          </a:xfrm>
        </p:grpSpPr>
        <p:sp>
          <p:nvSpPr>
            <p:cNvPr id="14" name="Retângulo: Cantos Arredondados 13"/>
            <p:cNvSpPr/>
            <p:nvPr/>
          </p:nvSpPr>
          <p:spPr>
            <a:xfrm>
              <a:off x="8624549" y="1948071"/>
              <a:ext cx="2798825" cy="2983694"/>
            </a:xfrm>
            <a:prstGeom prst="roundRect">
              <a:avLst/>
            </a:prstGeom>
            <a:solidFill>
              <a:schemeClr val="accent1">
                <a:alpha val="32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PT" dirty="0"/>
            </a:p>
          </p:txBody>
        </p:sp>
        <p:sp>
          <p:nvSpPr>
            <p:cNvPr id="10" name="CaixaDeTexto 9"/>
            <p:cNvSpPr txBox="1"/>
            <p:nvPr/>
          </p:nvSpPr>
          <p:spPr>
            <a:xfrm>
              <a:off x="8863961" y="2497328"/>
              <a:ext cx="3008244" cy="369332"/>
            </a:xfrm>
            <a:prstGeom prst="rect">
              <a:avLst/>
            </a:prstGeom>
            <a:noFill/>
          </p:spPr>
          <p:txBody>
            <a:bodyPr wrap="square" rtlCol="0">
              <a:spAutoFit/>
            </a:bodyPr>
            <a:lstStyle/>
            <a:p>
              <a:r>
                <a:rPr lang="pt-PT" sz="1800" b="1" dirty="0">
                  <a:solidFill>
                    <a:srgbClr val="0070C0"/>
                  </a:solidFill>
                  <a:latin typeface="Arial" panose="020B0604020202020204" pitchFamily="34" charset="0"/>
                  <a:cs typeface="Arial" panose="020B0604020202020204" pitchFamily="34" charset="0"/>
                </a:rPr>
                <a:t>Modelos de negócio</a:t>
              </a:r>
            </a:p>
          </p:txBody>
        </p:sp>
        <p:sp>
          <p:nvSpPr>
            <p:cNvPr id="11" name="CaixaDeTexto 10"/>
            <p:cNvSpPr txBox="1"/>
            <p:nvPr/>
          </p:nvSpPr>
          <p:spPr>
            <a:xfrm>
              <a:off x="8863961" y="3000205"/>
              <a:ext cx="3008244" cy="369332"/>
            </a:xfrm>
            <a:prstGeom prst="rect">
              <a:avLst/>
            </a:prstGeom>
            <a:noFill/>
          </p:spPr>
          <p:txBody>
            <a:bodyPr wrap="square" rtlCol="0">
              <a:spAutoFit/>
            </a:bodyPr>
            <a:lstStyle/>
            <a:p>
              <a:r>
                <a:rPr lang="pt-PT" sz="1800" b="1" dirty="0">
                  <a:solidFill>
                    <a:srgbClr val="0070C0"/>
                  </a:solidFill>
                  <a:latin typeface="Arial" panose="020B0604020202020204" pitchFamily="34" charset="0"/>
                  <a:cs typeface="Arial" panose="020B0604020202020204" pitchFamily="34" charset="0"/>
                </a:rPr>
                <a:t>Novos produtos</a:t>
              </a:r>
            </a:p>
          </p:txBody>
        </p:sp>
        <p:sp>
          <p:nvSpPr>
            <p:cNvPr id="12" name="CaixaDeTexto 11"/>
            <p:cNvSpPr txBox="1"/>
            <p:nvPr/>
          </p:nvSpPr>
          <p:spPr>
            <a:xfrm>
              <a:off x="8863961" y="4163841"/>
              <a:ext cx="3008244" cy="369332"/>
            </a:xfrm>
            <a:prstGeom prst="rect">
              <a:avLst/>
            </a:prstGeom>
            <a:noFill/>
          </p:spPr>
          <p:txBody>
            <a:bodyPr wrap="square" rtlCol="0">
              <a:spAutoFit/>
            </a:bodyPr>
            <a:lstStyle/>
            <a:p>
              <a:r>
                <a:rPr lang="pt-PT" sz="1800" b="1" dirty="0">
                  <a:solidFill>
                    <a:srgbClr val="0070C0"/>
                  </a:solidFill>
                  <a:latin typeface="Arial" panose="020B0604020202020204" pitchFamily="34" charset="0"/>
                  <a:cs typeface="Arial" panose="020B0604020202020204" pitchFamily="34" charset="0"/>
                </a:rPr>
                <a:t>Redução de custos</a:t>
              </a:r>
            </a:p>
          </p:txBody>
        </p:sp>
        <p:sp>
          <p:nvSpPr>
            <p:cNvPr id="13" name="CaixaDeTexto 12"/>
            <p:cNvSpPr txBox="1"/>
            <p:nvPr/>
          </p:nvSpPr>
          <p:spPr>
            <a:xfrm>
              <a:off x="8863961" y="3584366"/>
              <a:ext cx="3008244" cy="369332"/>
            </a:xfrm>
            <a:prstGeom prst="rect">
              <a:avLst/>
            </a:prstGeom>
            <a:noFill/>
          </p:spPr>
          <p:txBody>
            <a:bodyPr wrap="square" rtlCol="0">
              <a:spAutoFit/>
            </a:bodyPr>
            <a:lstStyle/>
            <a:p>
              <a:r>
                <a:rPr lang="pt-PT" sz="1800" b="1" dirty="0">
                  <a:solidFill>
                    <a:srgbClr val="0070C0"/>
                  </a:solidFill>
                  <a:latin typeface="Arial" panose="020B0604020202020204" pitchFamily="34" charset="0"/>
                  <a:cs typeface="Arial" panose="020B0604020202020204" pitchFamily="34" charset="0"/>
                </a:rPr>
                <a:t>Novos serviços</a:t>
              </a:r>
            </a:p>
          </p:txBody>
        </p:sp>
        <p:sp>
          <p:nvSpPr>
            <p:cNvPr id="15" name="Retângulo: Cantos Arredondados 14"/>
            <p:cNvSpPr/>
            <p:nvPr/>
          </p:nvSpPr>
          <p:spPr>
            <a:xfrm>
              <a:off x="8624549" y="5183232"/>
              <a:ext cx="2798825" cy="752008"/>
            </a:xfrm>
            <a:prstGeom prst="roundRect">
              <a:avLst/>
            </a:prstGeom>
            <a:solidFill>
              <a:schemeClr val="accent1">
                <a:alpha val="32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1800" b="1" dirty="0">
                  <a:solidFill>
                    <a:srgbClr val="0070C0"/>
                  </a:solidFill>
                  <a:latin typeface="Arial" panose="020B0604020202020204" pitchFamily="34" charset="0"/>
                  <a:cs typeface="Arial" panose="020B0604020202020204" pitchFamily="34" charset="0"/>
                </a:rPr>
                <a:t>Economia e gestão</a:t>
              </a:r>
            </a:p>
          </p:txBody>
        </p:sp>
      </p:grpSp>
    </p:spTree>
    <p:extLst>
      <p:ext uri="{BB962C8B-B14F-4D97-AF65-F5344CB8AC3E}">
        <p14:creationId xmlns:p14="http://schemas.microsoft.com/office/powerpoint/2010/main" val="412582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1816933" y="1435377"/>
            <a:ext cx="8719932" cy="1418495"/>
          </a:xfrm>
          <a:prstGeom prst="rect">
            <a:avLst/>
          </a:prstGeom>
          <a:solidFill>
            <a:schemeClr val="accent1">
              <a:lumMod val="20000"/>
              <a:lumOff val="8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b="1" dirty="0">
                <a:solidFill>
                  <a:schemeClr val="tx1"/>
                </a:solidFill>
                <a:latin typeface="Arial" panose="020B0604020202020204" pitchFamily="34" charset="0"/>
                <a:cs typeface="Arial" panose="020B0604020202020204" pitchFamily="34" charset="0"/>
              </a:rPr>
              <a:t>Economia Verde</a:t>
            </a:r>
          </a:p>
          <a:p>
            <a:r>
              <a:rPr lang="pt-PT" sz="1400" dirty="0">
                <a:solidFill>
                  <a:schemeClr val="tx1"/>
                </a:solidFill>
                <a:latin typeface="Arial" panose="020B0604020202020204" pitchFamily="34" charset="0"/>
                <a:cs typeface="Arial" panose="020B0604020202020204" pitchFamily="34" charset="0"/>
              </a:rPr>
              <a:t>A área do conhecimento que estuda a gestão dos agregados familiares, das empresas, das organizações e dos Estados, em que a gestão adequada e com precaução dos recursos naturais necessários à satisfação das necessidades do presente tem um papel central na forma como estes sistemas se valorizam ao longo do tempo. </a:t>
            </a:r>
          </a:p>
        </p:txBody>
      </p:sp>
      <p:sp>
        <p:nvSpPr>
          <p:cNvPr id="15" name="Retângulo 14"/>
          <p:cNvSpPr/>
          <p:nvPr/>
        </p:nvSpPr>
        <p:spPr>
          <a:xfrm>
            <a:off x="1814416" y="3023531"/>
            <a:ext cx="3903995" cy="678149"/>
          </a:xfrm>
          <a:prstGeom prst="rect">
            <a:avLst/>
          </a:prstGeom>
          <a:solidFill>
            <a:schemeClr val="accent1">
              <a:lumMod val="20000"/>
              <a:lumOff val="8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dirty="0">
                <a:solidFill>
                  <a:schemeClr val="tx1"/>
                </a:solidFill>
                <a:latin typeface="Arial" panose="020B0604020202020204" pitchFamily="34" charset="0"/>
                <a:cs typeface="Arial" panose="020B0604020202020204" pitchFamily="34" charset="0"/>
              </a:rPr>
              <a:t>Melhoria do bem-estar e da equidade social</a:t>
            </a:r>
          </a:p>
        </p:txBody>
      </p:sp>
      <p:sp>
        <p:nvSpPr>
          <p:cNvPr id="16" name="Retângulo 15"/>
          <p:cNvSpPr/>
          <p:nvPr/>
        </p:nvSpPr>
        <p:spPr>
          <a:xfrm>
            <a:off x="5908797" y="3023547"/>
            <a:ext cx="4589632" cy="678149"/>
          </a:xfrm>
          <a:prstGeom prst="rect">
            <a:avLst/>
          </a:prstGeom>
          <a:solidFill>
            <a:schemeClr val="accent1">
              <a:lumMod val="20000"/>
              <a:lumOff val="8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dirty="0">
                <a:solidFill>
                  <a:schemeClr val="tx1"/>
                </a:solidFill>
                <a:latin typeface="Arial" panose="020B0604020202020204" pitchFamily="34" charset="0"/>
                <a:cs typeface="Arial" panose="020B0604020202020204" pitchFamily="34" charset="0"/>
              </a:rPr>
              <a:t>Reduzir os riscos para o ambiente e a escassez ecológica</a:t>
            </a:r>
          </a:p>
        </p:txBody>
      </p:sp>
      <p:sp>
        <p:nvSpPr>
          <p:cNvPr id="17" name="Retângulo 16"/>
          <p:cNvSpPr/>
          <p:nvPr/>
        </p:nvSpPr>
        <p:spPr>
          <a:xfrm>
            <a:off x="1798599" y="3793876"/>
            <a:ext cx="8719932" cy="1408088"/>
          </a:xfrm>
          <a:prstGeom prst="rect">
            <a:avLst/>
          </a:prstGeom>
          <a:solidFill>
            <a:schemeClr val="accent1">
              <a:lumMod val="20000"/>
              <a:lumOff val="8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dirty="0">
                <a:solidFill>
                  <a:schemeClr val="tx1"/>
                </a:solidFill>
                <a:latin typeface="Arial" panose="020B0604020202020204" pitchFamily="34" charset="0"/>
                <a:cs typeface="Arial" panose="020B0604020202020204" pitchFamily="34" charset="0"/>
              </a:rPr>
              <a:t>Investimento, Inovação e Educação  </a:t>
            </a:r>
          </a:p>
        </p:txBody>
      </p:sp>
      <p:sp>
        <p:nvSpPr>
          <p:cNvPr id="18" name="CaixaDeTexto 17"/>
          <p:cNvSpPr txBox="1"/>
          <p:nvPr/>
        </p:nvSpPr>
        <p:spPr>
          <a:xfrm>
            <a:off x="7561751" y="3805422"/>
            <a:ext cx="2975114" cy="1384995"/>
          </a:xfrm>
          <a:prstGeom prst="rect">
            <a:avLst/>
          </a:prstGeom>
          <a:solidFill>
            <a:srgbClr val="B8E08C"/>
          </a:solidFill>
        </p:spPr>
        <p:txBody>
          <a:bodyPr wrap="square" rtlCol="0">
            <a:spAutoFit/>
          </a:bodyPr>
          <a:lstStyle/>
          <a:p>
            <a:r>
              <a:rPr lang="pt-PT" sz="1400" dirty="0">
                <a:latin typeface="Arial" panose="020B0604020202020204" pitchFamily="34" charset="0"/>
                <a:ea typeface="+mn-ea"/>
                <a:cs typeface="Arial" panose="020B0604020202020204" pitchFamily="34" charset="0"/>
              </a:rPr>
              <a:t>Por exemplo, através de:</a:t>
            </a:r>
          </a:p>
          <a:p>
            <a:pPr marL="457200" indent="-457200">
              <a:buAutoNum type="alphaLcParenR"/>
            </a:pPr>
            <a:r>
              <a:rPr lang="pt-PT" sz="1400" dirty="0">
                <a:latin typeface="Arial" panose="020B0604020202020204" pitchFamily="34" charset="0"/>
                <a:ea typeface="+mn-ea"/>
                <a:cs typeface="Arial" panose="020B0604020202020204" pitchFamily="34" charset="0"/>
              </a:rPr>
              <a:t>Economia Circular</a:t>
            </a:r>
          </a:p>
          <a:p>
            <a:pPr marL="457200" indent="-457200">
              <a:buAutoNum type="alphaLcParenR"/>
            </a:pPr>
            <a:r>
              <a:rPr lang="pt-PT" sz="1400" dirty="0">
                <a:latin typeface="Arial" panose="020B0604020202020204" pitchFamily="34" charset="0"/>
                <a:ea typeface="+mn-ea"/>
                <a:cs typeface="Arial" panose="020B0604020202020204" pitchFamily="34" charset="0"/>
              </a:rPr>
              <a:t>Infraestruturas Verdes</a:t>
            </a:r>
          </a:p>
          <a:p>
            <a:pPr marL="457200" indent="-457200">
              <a:buAutoNum type="alphaLcParenR"/>
            </a:pPr>
            <a:r>
              <a:rPr lang="pt-PT" sz="1400" dirty="0" err="1">
                <a:latin typeface="Arial" panose="020B0604020202020204" pitchFamily="34" charset="0"/>
                <a:ea typeface="+mn-ea"/>
                <a:cs typeface="Arial" panose="020B0604020202020204" pitchFamily="34" charset="0"/>
              </a:rPr>
              <a:t>Bioeconomia</a:t>
            </a:r>
            <a:endParaRPr lang="pt-PT" sz="1400" dirty="0">
              <a:latin typeface="Arial" panose="020B0604020202020204" pitchFamily="34" charset="0"/>
              <a:ea typeface="+mn-ea"/>
              <a:cs typeface="Arial" panose="020B0604020202020204" pitchFamily="34" charset="0"/>
            </a:endParaRPr>
          </a:p>
          <a:p>
            <a:pPr marL="457200" indent="-457200">
              <a:buAutoNum type="alphaLcParenR"/>
            </a:pPr>
            <a:r>
              <a:rPr lang="pt-PT" sz="1400" dirty="0">
                <a:latin typeface="Arial" panose="020B0604020202020204" pitchFamily="34" charset="0"/>
                <a:ea typeface="+mn-ea"/>
                <a:cs typeface="Arial" panose="020B0604020202020204" pitchFamily="34" charset="0"/>
              </a:rPr>
              <a:t>Competências verdes</a:t>
            </a:r>
          </a:p>
          <a:p>
            <a:pPr marL="457200" indent="-457200">
              <a:buAutoNum type="alphaLcParenR"/>
            </a:pPr>
            <a:r>
              <a:rPr lang="pt-PT" sz="1400" dirty="0">
                <a:latin typeface="Arial" panose="020B0604020202020204" pitchFamily="34" charset="0"/>
                <a:ea typeface="+mn-ea"/>
                <a:cs typeface="Arial" panose="020B0604020202020204" pitchFamily="34" charset="0"/>
              </a:rPr>
              <a:t>…</a:t>
            </a:r>
          </a:p>
        </p:txBody>
      </p:sp>
      <p:sp>
        <p:nvSpPr>
          <p:cNvPr id="19" name="Retângulo 18"/>
          <p:cNvSpPr/>
          <p:nvPr/>
        </p:nvSpPr>
        <p:spPr>
          <a:xfrm>
            <a:off x="1796786" y="5317066"/>
            <a:ext cx="8719932" cy="824901"/>
          </a:xfrm>
          <a:prstGeom prst="rect">
            <a:avLst/>
          </a:prstGeom>
          <a:solidFill>
            <a:schemeClr val="accent1">
              <a:lumMod val="20000"/>
              <a:lumOff val="8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dirty="0">
                <a:solidFill>
                  <a:schemeClr val="tx1"/>
                </a:solidFill>
                <a:latin typeface="Arial" panose="020B0604020202020204" pitchFamily="34" charset="0"/>
                <a:cs typeface="Arial" panose="020B0604020202020204" pitchFamily="34" charset="0"/>
              </a:rPr>
              <a:t>Com a criação de </a:t>
            </a:r>
            <a:r>
              <a:rPr lang="pt-PT" sz="1400" b="1" dirty="0">
                <a:solidFill>
                  <a:srgbClr val="00B0F0"/>
                </a:solidFill>
                <a:latin typeface="Arial" panose="020B0604020202020204" pitchFamily="34" charset="0"/>
                <a:cs typeface="Arial" panose="020B0604020202020204" pitchFamily="34" charset="0"/>
              </a:rPr>
              <a:t>novas oportunidades de negócio</a:t>
            </a:r>
            <a:r>
              <a:rPr lang="pt-PT" sz="1400" dirty="0">
                <a:solidFill>
                  <a:schemeClr val="tx1"/>
                </a:solidFill>
                <a:latin typeface="Arial" panose="020B0604020202020204" pitchFamily="34" charset="0"/>
                <a:cs typeface="Arial" panose="020B0604020202020204" pitchFamily="34" charset="0"/>
              </a:rPr>
              <a:t>, capazes de </a:t>
            </a:r>
            <a:r>
              <a:rPr lang="pt-PT" sz="1400" b="1" dirty="0">
                <a:solidFill>
                  <a:srgbClr val="00B0F0"/>
                </a:solidFill>
                <a:latin typeface="Arial" panose="020B0604020202020204" pitchFamily="34" charset="0"/>
                <a:cs typeface="Arial" panose="020B0604020202020204" pitchFamily="34" charset="0"/>
              </a:rPr>
              <a:t>gerar emprego</a:t>
            </a:r>
            <a:r>
              <a:rPr lang="pt-PT" sz="1400" dirty="0">
                <a:solidFill>
                  <a:schemeClr val="tx1"/>
                </a:solidFill>
                <a:latin typeface="Arial" panose="020B0604020202020204" pitchFamily="34" charset="0"/>
                <a:cs typeface="Arial" panose="020B0604020202020204" pitchFamily="34" charset="0"/>
              </a:rPr>
              <a:t>, </a:t>
            </a:r>
            <a:r>
              <a:rPr lang="pt-PT" sz="1400" b="1" dirty="0">
                <a:solidFill>
                  <a:srgbClr val="00B0F0"/>
                </a:solidFill>
                <a:latin typeface="Arial" panose="020B0604020202020204" pitchFamily="34" charset="0"/>
                <a:cs typeface="Arial" panose="020B0604020202020204" pitchFamily="34" charset="0"/>
              </a:rPr>
              <a:t>promovendo</a:t>
            </a:r>
            <a:r>
              <a:rPr lang="pt-PT" sz="1400" dirty="0">
                <a:solidFill>
                  <a:schemeClr val="tx1"/>
                </a:solidFill>
                <a:latin typeface="Arial" panose="020B0604020202020204" pitchFamily="34" charset="0"/>
                <a:cs typeface="Arial" panose="020B0604020202020204" pitchFamily="34" charset="0"/>
              </a:rPr>
              <a:t> assim uma </a:t>
            </a:r>
            <a:r>
              <a:rPr lang="pt-PT" sz="1400" b="1" dirty="0">
                <a:solidFill>
                  <a:srgbClr val="00B0F0"/>
                </a:solidFill>
                <a:latin typeface="Arial" panose="020B0604020202020204" pitchFamily="34" charset="0"/>
                <a:cs typeface="Arial" panose="020B0604020202020204" pitchFamily="34" charset="0"/>
              </a:rPr>
              <a:t>crescente utilização eficiente dos recursos</a:t>
            </a:r>
            <a:r>
              <a:rPr lang="pt-PT" sz="1400" dirty="0">
                <a:solidFill>
                  <a:schemeClr val="tx1"/>
                </a:solidFill>
                <a:latin typeface="Arial" panose="020B0604020202020204" pitchFamily="34" charset="0"/>
                <a:cs typeface="Arial" panose="020B0604020202020204" pitchFamily="34" charset="0"/>
              </a:rPr>
              <a:t>.</a:t>
            </a:r>
          </a:p>
        </p:txBody>
      </p:sp>
      <p:sp>
        <p:nvSpPr>
          <p:cNvPr id="22" name="Retângulo 21"/>
          <p:cNvSpPr/>
          <p:nvPr/>
        </p:nvSpPr>
        <p:spPr>
          <a:xfrm>
            <a:off x="210106" y="1435377"/>
            <a:ext cx="1398106" cy="1424327"/>
          </a:xfrm>
          <a:prstGeom prst="rect">
            <a:avLst/>
          </a:prstGeom>
          <a:solidFill>
            <a:schemeClr val="accent1">
              <a:lumMod val="75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b="1" dirty="0">
                <a:solidFill>
                  <a:schemeClr val="bg1"/>
                </a:solidFill>
                <a:latin typeface="Arial" panose="020B0604020202020204" pitchFamily="34" charset="0"/>
                <a:cs typeface="Arial" panose="020B0604020202020204" pitchFamily="34" charset="0"/>
              </a:rPr>
              <a:t>O que é?</a:t>
            </a:r>
            <a:br>
              <a:rPr lang="pt-PT" sz="1400" dirty="0">
                <a:solidFill>
                  <a:schemeClr val="bg1"/>
                </a:solidFill>
              </a:rPr>
            </a:br>
            <a:endParaRPr lang="pt-PT" sz="1400" dirty="0">
              <a:solidFill>
                <a:schemeClr val="bg1"/>
              </a:solidFill>
              <a:latin typeface="Arial" panose="020B0604020202020204" pitchFamily="34" charset="0"/>
              <a:cs typeface="Arial" panose="020B0604020202020204" pitchFamily="34" charset="0"/>
            </a:endParaRPr>
          </a:p>
        </p:txBody>
      </p:sp>
      <p:sp>
        <p:nvSpPr>
          <p:cNvPr id="23" name="Retângulo 22"/>
          <p:cNvSpPr/>
          <p:nvPr/>
        </p:nvSpPr>
        <p:spPr>
          <a:xfrm>
            <a:off x="225924" y="3023531"/>
            <a:ext cx="1398106" cy="617371"/>
          </a:xfrm>
          <a:prstGeom prst="rect">
            <a:avLst/>
          </a:prstGeom>
          <a:solidFill>
            <a:schemeClr val="accent1">
              <a:lumMod val="75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b="1" dirty="0">
                <a:solidFill>
                  <a:schemeClr val="bg1"/>
                </a:solidFill>
                <a:latin typeface="Arial" panose="020B0604020202020204" pitchFamily="34" charset="0"/>
                <a:cs typeface="Arial" panose="020B0604020202020204" pitchFamily="34" charset="0"/>
              </a:rPr>
              <a:t>O que pretende?</a:t>
            </a:r>
            <a:endParaRPr lang="pt-PT" sz="1400" dirty="0">
              <a:solidFill>
                <a:schemeClr val="bg1"/>
              </a:solidFill>
              <a:latin typeface="Arial" panose="020B0604020202020204" pitchFamily="34" charset="0"/>
              <a:cs typeface="Arial" panose="020B0604020202020204" pitchFamily="34" charset="0"/>
            </a:endParaRPr>
          </a:p>
        </p:txBody>
      </p:sp>
      <p:sp>
        <p:nvSpPr>
          <p:cNvPr id="24" name="Retângulo 23"/>
          <p:cNvSpPr/>
          <p:nvPr/>
        </p:nvSpPr>
        <p:spPr>
          <a:xfrm>
            <a:off x="210106" y="3803861"/>
            <a:ext cx="1398106" cy="1398103"/>
          </a:xfrm>
          <a:prstGeom prst="rect">
            <a:avLst/>
          </a:prstGeom>
          <a:solidFill>
            <a:schemeClr val="accent1">
              <a:lumMod val="75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b="1" dirty="0">
                <a:solidFill>
                  <a:schemeClr val="bg1"/>
                </a:solidFill>
                <a:latin typeface="Arial" panose="020B0604020202020204" pitchFamily="34" charset="0"/>
                <a:cs typeface="Arial" panose="020B0604020202020204" pitchFamily="34" charset="0"/>
              </a:rPr>
              <a:t>Como se alcança?</a:t>
            </a:r>
            <a:endParaRPr lang="pt-PT" sz="1400" dirty="0">
              <a:solidFill>
                <a:schemeClr val="bg1"/>
              </a:solidFill>
              <a:latin typeface="Arial" panose="020B0604020202020204" pitchFamily="34" charset="0"/>
              <a:cs typeface="Arial" panose="020B0604020202020204" pitchFamily="34" charset="0"/>
            </a:endParaRPr>
          </a:p>
        </p:txBody>
      </p:sp>
      <p:sp>
        <p:nvSpPr>
          <p:cNvPr id="25" name="Retângulo 24"/>
          <p:cNvSpPr/>
          <p:nvPr/>
        </p:nvSpPr>
        <p:spPr>
          <a:xfrm>
            <a:off x="225924" y="5321220"/>
            <a:ext cx="1398106" cy="824901"/>
          </a:xfrm>
          <a:prstGeom prst="rect">
            <a:avLst/>
          </a:prstGeom>
          <a:solidFill>
            <a:schemeClr val="accent1">
              <a:lumMod val="75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pt-PT" sz="1400" b="1" dirty="0">
                <a:solidFill>
                  <a:schemeClr val="bg1"/>
                </a:solidFill>
                <a:latin typeface="Arial" panose="020B0604020202020204" pitchFamily="34" charset="0"/>
                <a:cs typeface="Arial" panose="020B0604020202020204" pitchFamily="34" charset="0"/>
              </a:rPr>
              <a:t>Como se perpetua?</a:t>
            </a:r>
            <a:endParaRPr lang="pt-PT" sz="1400" dirty="0">
              <a:solidFill>
                <a:schemeClr val="bg1"/>
              </a:solidFill>
              <a:latin typeface="Arial" panose="020B0604020202020204" pitchFamily="34" charset="0"/>
              <a:cs typeface="Arial" panose="020B0604020202020204" pitchFamily="34" charset="0"/>
            </a:endParaRPr>
          </a:p>
        </p:txBody>
      </p:sp>
      <p:grpSp>
        <p:nvGrpSpPr>
          <p:cNvPr id="12" name="Grupo 11"/>
          <p:cNvGrpSpPr/>
          <p:nvPr/>
        </p:nvGrpSpPr>
        <p:grpSpPr>
          <a:xfrm>
            <a:off x="0" y="-3375"/>
            <a:ext cx="12192001" cy="834190"/>
            <a:chOff x="0" y="-3375"/>
            <a:chExt cx="12192001" cy="834190"/>
          </a:xfrm>
        </p:grpSpPr>
        <p:pic>
          <p:nvPicPr>
            <p:cNvPr id="13"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itle 1"/>
          <p:cNvSpPr txBox="1">
            <a:spLocks/>
          </p:cNvSpPr>
          <p:nvPr/>
        </p:nvSpPr>
        <p:spPr bwMode="auto">
          <a:xfrm>
            <a:off x="625644" y="221099"/>
            <a:ext cx="11566356"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pt-PT" altLang="pt-PT" sz="2800" b="1" dirty="0">
                <a:solidFill>
                  <a:schemeClr val="bg1"/>
                </a:solidFill>
                <a:latin typeface="Arial" panose="020B0604020202020204" pitchFamily="34" charset="0"/>
                <a:cs typeface="Arial" panose="020B0604020202020204" pitchFamily="34" charset="0"/>
              </a:rPr>
              <a:t>Nova Economia Verde e Circular</a:t>
            </a:r>
            <a:endParaRPr lang="en-GB" altLang="pt-PT" sz="2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466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2" grpId="0" animBg="1"/>
      <p:bldP spid="23"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Agenda</a:t>
            </a:r>
          </a:p>
        </p:txBody>
      </p:sp>
      <p:sp>
        <p:nvSpPr>
          <p:cNvPr id="3" name="CaixaDeTexto 2"/>
          <p:cNvSpPr txBox="1"/>
          <p:nvPr/>
        </p:nvSpPr>
        <p:spPr>
          <a:xfrm>
            <a:off x="4487105" y="1710397"/>
            <a:ext cx="8136837" cy="1785104"/>
          </a:xfrm>
          <a:prstGeom prst="rect">
            <a:avLst/>
          </a:prstGeom>
          <a:noFill/>
        </p:spPr>
        <p:txBody>
          <a:bodyPr wrap="square" rtlCol="0">
            <a:spAutoFit/>
          </a:bodyPr>
          <a:lstStyle/>
          <a:p>
            <a:pPr>
              <a:spcBef>
                <a:spcPts val="1200"/>
              </a:spcBef>
            </a:pPr>
            <a:r>
              <a:rPr lang="pt-PT" sz="2000" dirty="0">
                <a:latin typeface="Arial" panose="020B0604020202020204" pitchFamily="34" charset="0"/>
                <a:cs typeface="Arial" panose="020B0604020202020204" pitchFamily="34" charset="0"/>
              </a:rPr>
              <a:t>1 – A Economia e as Novas Formas de Economia</a:t>
            </a:r>
          </a:p>
          <a:p>
            <a:pPr>
              <a:spcBef>
                <a:spcPts val="1200"/>
              </a:spcBef>
            </a:pPr>
            <a:r>
              <a:rPr lang="pt-PT" sz="2000" dirty="0">
                <a:solidFill>
                  <a:srgbClr val="00B0F0"/>
                </a:solidFill>
                <a:latin typeface="Arial" panose="020B0604020202020204" pitchFamily="34" charset="0"/>
                <a:cs typeface="Arial" panose="020B0604020202020204" pitchFamily="34" charset="0"/>
              </a:rPr>
              <a:t>2 – O Desafio das Alterações Climáticas e do Equilíbrio</a:t>
            </a:r>
          </a:p>
          <a:p>
            <a:pPr>
              <a:spcBef>
                <a:spcPts val="1200"/>
              </a:spcBef>
            </a:pPr>
            <a:r>
              <a:rPr lang="pt-PT" sz="2000" dirty="0">
                <a:latin typeface="Arial" panose="020B0604020202020204" pitchFamily="34" charset="0"/>
                <a:cs typeface="Arial" panose="020B0604020202020204" pitchFamily="34" charset="0"/>
              </a:rPr>
              <a:t>3 – As Finanças</a:t>
            </a:r>
          </a:p>
          <a:p>
            <a:pPr>
              <a:spcBef>
                <a:spcPts val="1200"/>
              </a:spcBef>
            </a:pPr>
            <a:r>
              <a:rPr lang="pt-PT" sz="2000" dirty="0">
                <a:latin typeface="Arial" panose="020B0604020202020204" pitchFamily="34" charset="0"/>
                <a:cs typeface="Arial" panose="020B0604020202020204" pitchFamily="34" charset="0"/>
              </a:rPr>
              <a:t>4 – A Retenção das Pessoas</a:t>
            </a:r>
          </a:p>
        </p:txBody>
      </p:sp>
      <p:pic>
        <p:nvPicPr>
          <p:cNvPr id="2050" name="Picture 2"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13" y="1252329"/>
            <a:ext cx="4273413" cy="5453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59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0" y="1315143"/>
            <a:ext cx="12199999" cy="5542857"/>
          </a:xfrm>
          <a:prstGeom prst="rect">
            <a:avLst/>
          </a:prstGeom>
        </p:spPr>
      </p:pic>
      <p:sp>
        <p:nvSpPr>
          <p:cNvPr id="5" name="Retângulo 4"/>
          <p:cNvSpPr/>
          <p:nvPr/>
        </p:nvSpPr>
        <p:spPr>
          <a:xfrm>
            <a:off x="10515600" y="6477000"/>
            <a:ext cx="1828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PT" sz="1400" dirty="0"/>
              <a:t>Fonte: WBCSD, 2016</a:t>
            </a:r>
          </a:p>
        </p:txBody>
      </p:sp>
      <p:grpSp>
        <p:nvGrpSpPr>
          <p:cNvPr id="6" name="Grupo 5"/>
          <p:cNvGrpSpPr/>
          <p:nvPr/>
        </p:nvGrpSpPr>
        <p:grpSpPr>
          <a:xfrm>
            <a:off x="0" y="-3375"/>
            <a:ext cx="12192001" cy="834190"/>
            <a:chOff x="0" y="-3375"/>
            <a:chExt cx="12192001" cy="834190"/>
          </a:xfrm>
        </p:grpSpPr>
        <p:pic>
          <p:nvPicPr>
            <p:cNvPr id="7"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WBCS: 3 </a:t>
            </a:r>
            <a:r>
              <a:rPr lang="en-GB" altLang="pt-PT" b="1" dirty="0" err="1">
                <a:solidFill>
                  <a:schemeClr val="bg1"/>
                </a:solidFill>
                <a:latin typeface="Arial" panose="020B0604020202020204" pitchFamily="34" charset="0"/>
                <a:cs typeface="Arial" panose="020B0604020202020204" pitchFamily="34" charset="0"/>
              </a:rPr>
              <a:t>áreas</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catalisadoras</a:t>
            </a:r>
            <a:r>
              <a:rPr lang="en-GB" altLang="pt-PT" b="1" dirty="0">
                <a:solidFill>
                  <a:schemeClr val="bg1"/>
                </a:solidFill>
                <a:latin typeface="Arial" panose="020B0604020202020204" pitchFamily="34" charset="0"/>
                <a:cs typeface="Arial" panose="020B0604020202020204" pitchFamily="34" charset="0"/>
              </a:rPr>
              <a:t> da </a:t>
            </a:r>
            <a:r>
              <a:rPr lang="en-GB" altLang="pt-PT" b="1" dirty="0" err="1">
                <a:solidFill>
                  <a:schemeClr val="bg1"/>
                </a:solidFill>
                <a:latin typeface="Arial" panose="020B0604020202020204" pitchFamily="34" charset="0"/>
                <a:cs typeface="Arial" panose="020B0604020202020204" pitchFamily="34" charset="0"/>
              </a:rPr>
              <a:t>mudança</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5259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502955" y="1202226"/>
            <a:ext cx="8203724" cy="5470243"/>
          </a:xfrm>
          <a:prstGeom prst="rect">
            <a:avLst/>
          </a:prstGeom>
        </p:spPr>
      </p:pic>
      <p:grpSp>
        <p:nvGrpSpPr>
          <p:cNvPr id="3" name="Grupo 2"/>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Acordo</a:t>
            </a:r>
            <a:r>
              <a:rPr lang="en-GB" altLang="pt-PT" b="1" dirty="0">
                <a:solidFill>
                  <a:schemeClr val="bg1"/>
                </a:solidFill>
                <a:latin typeface="Arial" panose="020B0604020202020204" pitchFamily="34" charset="0"/>
                <a:cs typeface="Arial" panose="020B0604020202020204" pitchFamily="34" charset="0"/>
              </a:rPr>
              <a:t> de Paris </a:t>
            </a:r>
            <a:r>
              <a:rPr lang="en-GB" altLang="pt-PT" b="1" dirty="0" err="1">
                <a:solidFill>
                  <a:schemeClr val="bg1"/>
                </a:solidFill>
                <a:latin typeface="Arial" panose="020B0604020202020204" pitchFamily="34" charset="0"/>
                <a:cs typeface="Arial" panose="020B0604020202020204" pitchFamily="34" charset="0"/>
              </a:rPr>
              <a:t>em</a:t>
            </a:r>
            <a:r>
              <a:rPr lang="en-GB" altLang="pt-PT" b="1" dirty="0">
                <a:solidFill>
                  <a:schemeClr val="bg1"/>
                </a:solidFill>
                <a:latin typeface="Arial" panose="020B0604020202020204" pitchFamily="34" charset="0"/>
                <a:cs typeface="Arial" panose="020B0604020202020204" pitchFamily="34" charset="0"/>
              </a:rPr>
              <a:t> 2015</a:t>
            </a:r>
          </a:p>
        </p:txBody>
      </p:sp>
      <p:sp>
        <p:nvSpPr>
          <p:cNvPr id="2" name="CaixaDeTexto 1"/>
          <p:cNvSpPr txBox="1"/>
          <p:nvPr/>
        </p:nvSpPr>
        <p:spPr>
          <a:xfrm>
            <a:off x="9115752" y="1382802"/>
            <a:ext cx="2453396" cy="2554545"/>
          </a:xfrm>
          <a:prstGeom prst="rect">
            <a:avLst/>
          </a:prstGeom>
          <a:noFill/>
        </p:spPr>
        <p:txBody>
          <a:bodyPr wrap="square" rtlCol="0">
            <a:spAutoFit/>
          </a:bodyPr>
          <a:lstStyle/>
          <a:p>
            <a:r>
              <a:rPr lang="pt-PT" sz="2000" dirty="0">
                <a:latin typeface="Arial" panose="020B0604020202020204" pitchFamily="34" charset="0"/>
                <a:cs typeface="Arial" panose="020B0604020202020204" pitchFamily="34" charset="0"/>
              </a:rPr>
              <a:t>Acordo de Paris</a:t>
            </a:r>
          </a:p>
          <a:p>
            <a:endParaRPr lang="pt-PT" sz="2000" dirty="0">
              <a:latin typeface="Arial" panose="020B0604020202020204" pitchFamily="34" charset="0"/>
              <a:cs typeface="Arial" panose="020B0604020202020204" pitchFamily="34" charset="0"/>
            </a:endParaRPr>
          </a:p>
          <a:p>
            <a:r>
              <a:rPr lang="pt-PT" sz="2000" dirty="0">
                <a:latin typeface="Arial" panose="020B0604020202020204" pitchFamily="34" charset="0"/>
                <a:cs typeface="Arial" panose="020B0604020202020204" pitchFamily="34" charset="0"/>
              </a:rPr>
              <a:t>Neutralidade carbónica no final do Sec XXI</a:t>
            </a:r>
          </a:p>
          <a:p>
            <a:endParaRPr lang="pt-PT" sz="2000" dirty="0">
              <a:latin typeface="Arial" panose="020B0604020202020204" pitchFamily="34" charset="0"/>
              <a:cs typeface="Arial" panose="020B0604020202020204" pitchFamily="34" charset="0"/>
            </a:endParaRPr>
          </a:p>
          <a:p>
            <a:r>
              <a:rPr lang="pt-PT" sz="2000" dirty="0">
                <a:latin typeface="Arial" panose="020B0604020202020204" pitchFamily="34" charset="0"/>
                <a:cs typeface="Arial" panose="020B0604020202020204" pitchFamily="34" charset="0"/>
              </a:rPr>
              <a:t>Obrigatório para 121 países</a:t>
            </a:r>
          </a:p>
        </p:txBody>
      </p:sp>
    </p:spTree>
    <p:extLst>
      <p:ext uri="{BB962C8B-B14F-4D97-AF65-F5344CB8AC3E}">
        <p14:creationId xmlns:p14="http://schemas.microsoft.com/office/powerpoint/2010/main" val="2129537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stretch>
            <a:fillRect/>
          </a:stretch>
        </p:blipFill>
        <p:spPr>
          <a:xfrm>
            <a:off x="-43132" y="1"/>
            <a:ext cx="12278265" cy="6858000"/>
          </a:xfrm>
          <a:prstGeom prst="rect">
            <a:avLst/>
          </a:prstGeom>
        </p:spPr>
      </p:pic>
      <p:sp>
        <p:nvSpPr>
          <p:cNvPr id="4" name="Retângulo 3"/>
          <p:cNvSpPr/>
          <p:nvPr/>
        </p:nvSpPr>
        <p:spPr>
          <a:xfrm>
            <a:off x="3810000" y="6400801"/>
            <a:ext cx="1828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PT" sz="1400" dirty="0"/>
              <a:t>Fonte: WBCSD, 2016</a:t>
            </a:r>
          </a:p>
        </p:txBody>
      </p:sp>
    </p:spTree>
    <p:extLst>
      <p:ext uri="{BB962C8B-B14F-4D97-AF65-F5344CB8AC3E}">
        <p14:creationId xmlns:p14="http://schemas.microsoft.com/office/powerpoint/2010/main" val="160336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a de ecrã 2016-02-15, às 12.20.07.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47800"/>
            <a:ext cx="3962400"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Captura de ecrã 2016-02-15, às 12.21.4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1447800"/>
            <a:ext cx="41370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o 4"/>
          <p:cNvGrpSpPr/>
          <p:nvPr/>
        </p:nvGrpSpPr>
        <p:grpSpPr>
          <a:xfrm>
            <a:off x="0" y="-3375"/>
            <a:ext cx="12192001" cy="834190"/>
            <a:chOff x="0" y="-3375"/>
            <a:chExt cx="12192001" cy="834190"/>
          </a:xfrm>
        </p:grpSpPr>
        <p:pic>
          <p:nvPicPr>
            <p:cNvPr id="6" name="Picture 2" descr="http://www.timelinecoverbanner.com/facebook-covers/2012/12/sky-clouds.jpg"/>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imelinecoverbanner.com/facebook-covers/2012/12/sky-clouds.jpg"/>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Educação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como</a:t>
            </a:r>
            <a:r>
              <a:rPr lang="en-GB" altLang="pt-PT" b="1" dirty="0">
                <a:solidFill>
                  <a:schemeClr val="bg1"/>
                </a:solidFill>
                <a:latin typeface="Arial" panose="020B0604020202020204" pitchFamily="34" charset="0"/>
                <a:cs typeface="Arial" panose="020B0604020202020204" pitchFamily="34" charset="0"/>
              </a:rPr>
              <a:t> ferramenta para o DS</a:t>
            </a:r>
          </a:p>
        </p:txBody>
      </p:sp>
    </p:spTree>
    <p:extLst>
      <p:ext uri="{BB962C8B-B14F-4D97-AF65-F5344CB8AC3E}">
        <p14:creationId xmlns:p14="http://schemas.microsoft.com/office/powerpoint/2010/main" val="1650149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Acordo</a:t>
            </a:r>
            <a:r>
              <a:rPr lang="en-GB" altLang="pt-PT" b="1" dirty="0">
                <a:solidFill>
                  <a:schemeClr val="bg1"/>
                </a:solidFill>
                <a:latin typeface="Arial" panose="020B0604020202020204" pitchFamily="34" charset="0"/>
                <a:cs typeface="Arial" panose="020B0604020202020204" pitchFamily="34" charset="0"/>
              </a:rPr>
              <a:t> de Paris </a:t>
            </a:r>
            <a:r>
              <a:rPr lang="en-GB" altLang="pt-PT" b="1" dirty="0" err="1">
                <a:solidFill>
                  <a:schemeClr val="bg1"/>
                </a:solidFill>
                <a:latin typeface="Arial" panose="020B0604020202020204" pitchFamily="34" charset="0"/>
                <a:cs typeface="Arial" panose="020B0604020202020204" pitchFamily="34" charset="0"/>
              </a:rPr>
              <a:t>entrou</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em</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vigor</a:t>
            </a:r>
            <a:r>
              <a:rPr lang="en-GB" altLang="pt-PT" b="1" dirty="0">
                <a:solidFill>
                  <a:schemeClr val="bg1"/>
                </a:solidFill>
                <a:latin typeface="Arial" panose="020B0604020202020204" pitchFamily="34" charset="0"/>
                <a:cs typeface="Arial" panose="020B0604020202020204" pitchFamily="34" charset="0"/>
              </a:rPr>
              <a:t> a 4 de </a:t>
            </a:r>
            <a:r>
              <a:rPr lang="en-GB" altLang="pt-PT" b="1" dirty="0" err="1">
                <a:solidFill>
                  <a:schemeClr val="bg1"/>
                </a:solidFill>
                <a:latin typeface="Arial" panose="020B0604020202020204" pitchFamily="34" charset="0"/>
                <a:cs typeface="Arial" panose="020B0604020202020204" pitchFamily="34" charset="0"/>
              </a:rPr>
              <a:t>novembro</a:t>
            </a:r>
            <a:r>
              <a:rPr lang="en-GB" altLang="pt-PT" b="1" dirty="0">
                <a:solidFill>
                  <a:schemeClr val="bg1"/>
                </a:solidFill>
                <a:latin typeface="Arial" panose="020B0604020202020204" pitchFamily="34" charset="0"/>
                <a:cs typeface="Arial" panose="020B0604020202020204" pitchFamily="34" charset="0"/>
              </a:rPr>
              <a:t> 2016</a:t>
            </a:r>
          </a:p>
        </p:txBody>
      </p:sp>
      <p:pic>
        <p:nvPicPr>
          <p:cNvPr id="8" name="Imagem 7"/>
          <p:cNvPicPr>
            <a:picLocks noChangeAspect="1"/>
          </p:cNvPicPr>
          <p:nvPr/>
        </p:nvPicPr>
        <p:blipFill rotWithShape="1">
          <a:blip r:embed="rId3"/>
          <a:srcRect l="4456" t="8869" r="5652" b="8192"/>
          <a:stretch/>
        </p:blipFill>
        <p:spPr>
          <a:xfrm>
            <a:off x="543338" y="972230"/>
            <a:ext cx="10959549" cy="5685183"/>
          </a:xfrm>
          <a:prstGeom prst="rect">
            <a:avLst/>
          </a:prstGeom>
        </p:spPr>
      </p:pic>
    </p:spTree>
    <p:extLst>
      <p:ext uri="{BB962C8B-B14F-4D97-AF65-F5344CB8AC3E}">
        <p14:creationId xmlns:p14="http://schemas.microsoft.com/office/powerpoint/2010/main" val="3173709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515600" y="0"/>
            <a:ext cx="1828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PT" sz="1400" dirty="0"/>
              <a:t>Fonte: WBCSD, 2016</a:t>
            </a:r>
          </a:p>
        </p:txBody>
      </p:sp>
      <p:pic>
        <p:nvPicPr>
          <p:cNvPr id="1026" name="Picture 2" descr="President-elect Donald Trump's skepticism about climate change will have an effect on Canada's and the rest of the world's efforts to reduce carbon emissions. But the reasons for reducing greenhouse gas emissions haven't chang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96" y="1195924"/>
            <a:ext cx="8739809" cy="491966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0" y="-3375"/>
            <a:ext cx="12192001" cy="834190"/>
            <a:chOff x="0" y="-3375"/>
            <a:chExt cx="12192001" cy="834190"/>
          </a:xfrm>
        </p:grpSpPr>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p:cNvSpPr txBox="1">
            <a:spLocks/>
          </p:cNvSpPr>
          <p:nvPr/>
        </p:nvSpPr>
        <p:spPr bwMode="auto">
          <a:xfrm>
            <a:off x="172277" y="141417"/>
            <a:ext cx="12245010"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Acordo</a:t>
            </a:r>
            <a:r>
              <a:rPr lang="en-GB" altLang="pt-PT" b="1" dirty="0">
                <a:solidFill>
                  <a:schemeClr val="bg1"/>
                </a:solidFill>
                <a:latin typeface="Arial" panose="020B0604020202020204" pitchFamily="34" charset="0"/>
                <a:cs typeface="Arial" panose="020B0604020202020204" pitchFamily="34" charset="0"/>
              </a:rPr>
              <a:t> de Paris </a:t>
            </a:r>
            <a:r>
              <a:rPr lang="en-GB" altLang="pt-PT" b="1" dirty="0" err="1">
                <a:solidFill>
                  <a:schemeClr val="bg1"/>
                </a:solidFill>
                <a:latin typeface="Arial" panose="020B0604020202020204" pitchFamily="34" charset="0"/>
                <a:cs typeface="Arial" panose="020B0604020202020204" pitchFamily="34" charset="0"/>
              </a:rPr>
              <a:t>entrou</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em</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vigor</a:t>
            </a:r>
            <a:r>
              <a:rPr lang="en-GB" altLang="pt-PT" b="1" dirty="0">
                <a:solidFill>
                  <a:schemeClr val="bg1"/>
                </a:solidFill>
                <a:latin typeface="Arial" panose="020B0604020202020204" pitchFamily="34" charset="0"/>
                <a:cs typeface="Arial" panose="020B0604020202020204" pitchFamily="34" charset="0"/>
              </a:rPr>
              <a:t> a 4 de </a:t>
            </a:r>
            <a:r>
              <a:rPr lang="en-GB" altLang="pt-PT" b="1" dirty="0" err="1">
                <a:solidFill>
                  <a:schemeClr val="bg1"/>
                </a:solidFill>
                <a:latin typeface="Arial" panose="020B0604020202020204" pitchFamily="34" charset="0"/>
                <a:cs typeface="Arial" panose="020B0604020202020204" pitchFamily="34" charset="0"/>
              </a:rPr>
              <a:t>novembro</a:t>
            </a:r>
            <a:r>
              <a:rPr lang="en-GB" altLang="pt-PT" b="1" dirty="0">
                <a:solidFill>
                  <a:schemeClr val="bg1"/>
                </a:solidFill>
                <a:latin typeface="Arial" panose="020B0604020202020204" pitchFamily="34" charset="0"/>
                <a:cs typeface="Arial" panose="020B0604020202020204" pitchFamily="34" charset="0"/>
              </a:rPr>
              <a:t> 2016</a:t>
            </a:r>
          </a:p>
        </p:txBody>
      </p:sp>
      <p:sp>
        <p:nvSpPr>
          <p:cNvPr id="3" name="CaixaDeTexto 2"/>
          <p:cNvSpPr txBox="1"/>
          <p:nvPr/>
        </p:nvSpPr>
        <p:spPr>
          <a:xfrm>
            <a:off x="9548191" y="1444487"/>
            <a:ext cx="1934818" cy="3785652"/>
          </a:xfrm>
          <a:prstGeom prst="rect">
            <a:avLst/>
          </a:prstGeom>
          <a:noFill/>
        </p:spPr>
        <p:txBody>
          <a:bodyPr wrap="square" rtlCol="0">
            <a:spAutoFit/>
          </a:bodyPr>
          <a:lstStyle/>
          <a:p>
            <a:r>
              <a:rPr lang="pt-PT" dirty="0"/>
              <a:t>300 empresas americanas assinaram uma a pedir a </a:t>
            </a:r>
            <a:r>
              <a:rPr lang="pt-PT" dirty="0" err="1"/>
              <a:t>Trump</a:t>
            </a:r>
            <a:r>
              <a:rPr lang="pt-PT" dirty="0"/>
              <a:t> que não abandone o tema das alterações climáticas</a:t>
            </a:r>
          </a:p>
        </p:txBody>
      </p:sp>
    </p:spTree>
    <p:extLst>
      <p:ext uri="{BB962C8B-B14F-4D97-AF65-F5344CB8AC3E}">
        <p14:creationId xmlns:p14="http://schemas.microsoft.com/office/powerpoint/2010/main" val="466164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p:cNvGrpSpPr/>
          <p:nvPr/>
        </p:nvGrpSpPr>
        <p:grpSpPr>
          <a:xfrm>
            <a:off x="0" y="-3375"/>
            <a:ext cx="12192001" cy="834190"/>
            <a:chOff x="0" y="-3375"/>
            <a:chExt cx="12192001" cy="834190"/>
          </a:xfrm>
        </p:grpSpPr>
        <p:pic>
          <p:nvPicPr>
            <p:cNvPr id="1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Imagem 7"/>
          <p:cNvPicPr>
            <a:picLocks noChangeAspect="1"/>
          </p:cNvPicPr>
          <p:nvPr/>
        </p:nvPicPr>
        <p:blipFill rotWithShape="1">
          <a:blip r:embed="rId3"/>
          <a:srcRect l="30543" t="19502" r="34456" b="17279"/>
          <a:stretch/>
        </p:blipFill>
        <p:spPr>
          <a:xfrm>
            <a:off x="5764697" y="927652"/>
            <a:ext cx="5512904" cy="5598507"/>
          </a:xfrm>
          <a:prstGeom prst="rect">
            <a:avLst/>
          </a:prstGeom>
        </p:spPr>
      </p:pic>
      <p:sp>
        <p:nvSpPr>
          <p:cNvPr id="10" name="Retângulo 9"/>
          <p:cNvSpPr/>
          <p:nvPr/>
        </p:nvSpPr>
        <p:spPr>
          <a:xfrm>
            <a:off x="0" y="6403048"/>
            <a:ext cx="6096000" cy="246221"/>
          </a:xfrm>
          <a:prstGeom prst="rect">
            <a:avLst/>
          </a:prstGeom>
        </p:spPr>
        <p:txBody>
          <a:bodyPr>
            <a:spAutoFit/>
          </a:bodyPr>
          <a:lstStyle/>
          <a:p>
            <a:r>
              <a:rPr lang="pt-PT" sz="1000" dirty="0">
                <a:hlinkClick r:id="rId4"/>
              </a:rPr>
              <a:t>http://www3.weforum.org/docs/GRR/WEF_GRR16.pdf</a:t>
            </a:r>
            <a:r>
              <a:rPr lang="pt-PT" sz="1000" dirty="0"/>
              <a:t>, página 3</a:t>
            </a:r>
          </a:p>
        </p:txBody>
      </p:sp>
      <p:pic>
        <p:nvPicPr>
          <p:cNvPr id="11" name="Imagem 10"/>
          <p:cNvPicPr>
            <a:picLocks noChangeAspect="1"/>
          </p:cNvPicPr>
          <p:nvPr/>
        </p:nvPicPr>
        <p:blipFill rotWithShape="1">
          <a:blip r:embed="rId5"/>
          <a:srcRect l="54783" t="30715" r="24782" b="37192"/>
          <a:stretch/>
        </p:blipFill>
        <p:spPr>
          <a:xfrm>
            <a:off x="397566" y="2226366"/>
            <a:ext cx="4227444" cy="3732744"/>
          </a:xfrm>
          <a:prstGeom prst="rect">
            <a:avLst/>
          </a:prstGeom>
        </p:spPr>
      </p:pic>
      <p:cxnSp>
        <p:nvCxnSpPr>
          <p:cNvPr id="14" name="Conexão reta unidirecional 13"/>
          <p:cNvCxnSpPr/>
          <p:nvPr/>
        </p:nvCxnSpPr>
        <p:spPr>
          <a:xfrm flipH="1">
            <a:off x="4625010" y="1983760"/>
            <a:ext cx="5168347" cy="17431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itle 1"/>
          <p:cNvSpPr txBox="1">
            <a:spLocks/>
          </p:cNvSpPr>
          <p:nvPr/>
        </p:nvSpPr>
        <p:spPr bwMode="auto">
          <a:xfrm>
            <a:off x="344558" y="128242"/>
            <a:ext cx="12136199"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pt-PT" sz="2800" b="1" dirty="0">
                <a:solidFill>
                  <a:schemeClr val="bg1"/>
                </a:solidFill>
                <a:latin typeface="Arial" panose="020B0604020202020204" pitchFamily="34" charset="0"/>
                <a:cs typeface="Arial" panose="020B0604020202020204" pitchFamily="34" charset="0"/>
              </a:rPr>
              <a:t>Empresas enfrentam riscos mais exigentes</a:t>
            </a:r>
            <a:endParaRPr lang="en-GB" altLang="pt-PT"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5693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Agenda</a:t>
            </a:r>
          </a:p>
        </p:txBody>
      </p:sp>
      <p:sp>
        <p:nvSpPr>
          <p:cNvPr id="3" name="CaixaDeTexto 2"/>
          <p:cNvSpPr txBox="1"/>
          <p:nvPr/>
        </p:nvSpPr>
        <p:spPr>
          <a:xfrm>
            <a:off x="4487105" y="1710397"/>
            <a:ext cx="8136837" cy="1785104"/>
          </a:xfrm>
          <a:prstGeom prst="rect">
            <a:avLst/>
          </a:prstGeom>
          <a:noFill/>
        </p:spPr>
        <p:txBody>
          <a:bodyPr wrap="square" rtlCol="0">
            <a:spAutoFit/>
          </a:bodyPr>
          <a:lstStyle/>
          <a:p>
            <a:pPr>
              <a:spcBef>
                <a:spcPts val="1200"/>
              </a:spcBef>
            </a:pPr>
            <a:r>
              <a:rPr lang="pt-PT" sz="2000" dirty="0">
                <a:latin typeface="Arial" panose="020B0604020202020204" pitchFamily="34" charset="0"/>
                <a:cs typeface="Arial" panose="020B0604020202020204" pitchFamily="34" charset="0"/>
              </a:rPr>
              <a:t>1 – A Economia e as Novas Formas de Economia</a:t>
            </a:r>
          </a:p>
          <a:p>
            <a:pPr>
              <a:spcBef>
                <a:spcPts val="1200"/>
              </a:spcBef>
            </a:pPr>
            <a:r>
              <a:rPr lang="pt-PT" sz="2000" dirty="0">
                <a:latin typeface="Arial" panose="020B0604020202020204" pitchFamily="34" charset="0"/>
                <a:cs typeface="Arial" panose="020B0604020202020204" pitchFamily="34" charset="0"/>
              </a:rPr>
              <a:t>2 – O Desafio das Alterações Climáticas e do Equilíbrio</a:t>
            </a:r>
          </a:p>
          <a:p>
            <a:pPr>
              <a:spcBef>
                <a:spcPts val="1200"/>
              </a:spcBef>
            </a:pPr>
            <a:r>
              <a:rPr lang="pt-PT" sz="2000" dirty="0">
                <a:solidFill>
                  <a:srgbClr val="00B0F0"/>
                </a:solidFill>
                <a:latin typeface="Arial" panose="020B0604020202020204" pitchFamily="34" charset="0"/>
                <a:cs typeface="Arial" panose="020B0604020202020204" pitchFamily="34" charset="0"/>
              </a:rPr>
              <a:t>3 – As Finanças</a:t>
            </a:r>
          </a:p>
          <a:p>
            <a:pPr>
              <a:spcBef>
                <a:spcPts val="1200"/>
              </a:spcBef>
            </a:pPr>
            <a:r>
              <a:rPr lang="pt-PT" sz="2000" dirty="0">
                <a:latin typeface="Arial" panose="020B0604020202020204" pitchFamily="34" charset="0"/>
                <a:cs typeface="Arial" panose="020B0604020202020204" pitchFamily="34" charset="0"/>
              </a:rPr>
              <a:t>4 – A Retenção das Pessoas</a:t>
            </a:r>
          </a:p>
        </p:txBody>
      </p:sp>
      <p:pic>
        <p:nvPicPr>
          <p:cNvPr id="2050" name="Picture 2"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13" y="1252329"/>
            <a:ext cx="4273413" cy="5453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34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626"/>
            <a:ext cx="12192000" cy="81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288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rotWithShape="1">
          <a:blip r:embed="rId2">
            <a:extLst>
              <a:ext uri="{28A0092B-C50C-407E-A947-70E740481C1C}">
                <a14:useLocalDpi xmlns:a14="http://schemas.microsoft.com/office/drawing/2010/main" val="0"/>
              </a:ext>
            </a:extLst>
          </a:blip>
          <a:srcRect t="11986" b="13742"/>
          <a:stretch/>
        </p:blipFill>
        <p:spPr bwMode="auto">
          <a:xfrm>
            <a:off x="0" y="1"/>
            <a:ext cx="1231127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339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descr="Captura de ecrã 2014-03-30, às 18.41.2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556" y="192458"/>
            <a:ext cx="9872870" cy="656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438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2927648" y="1628800"/>
            <a:ext cx="6840760" cy="4154984"/>
          </a:xfrm>
          <a:prstGeom prst="rect">
            <a:avLst/>
          </a:prstGeom>
        </p:spPr>
        <p:txBody>
          <a:bodyPr wrap="square">
            <a:spAutoFit/>
          </a:bodyPr>
          <a:lstStyle/>
          <a:p>
            <a:pPr algn="ctr"/>
            <a:r>
              <a:rPr lang="pt-PT" dirty="0">
                <a:latin typeface="Arial" pitchFamily="34" charset="0"/>
                <a:cs typeface="Arial" pitchFamily="34" charset="0"/>
              </a:rPr>
              <a:t>“A movimentação de dinheiro está</a:t>
            </a:r>
          </a:p>
          <a:p>
            <a:pPr algn="ctr"/>
            <a:r>
              <a:rPr lang="pt-PT" dirty="0">
                <a:latin typeface="Arial" pitchFamily="34" charset="0"/>
                <a:cs typeface="Arial" pitchFamily="34" charset="0"/>
              </a:rPr>
              <a:t>intrinsecamente ligada ao movimento de</a:t>
            </a:r>
          </a:p>
          <a:p>
            <a:pPr algn="ctr"/>
            <a:r>
              <a:rPr lang="pt-PT" dirty="0">
                <a:latin typeface="Arial" pitchFamily="34" charset="0"/>
                <a:cs typeface="Arial" pitchFamily="34" charset="0"/>
              </a:rPr>
              <a:t>matérias primas, bens acabados, trabalho e,</a:t>
            </a:r>
          </a:p>
          <a:p>
            <a:pPr algn="ctr"/>
            <a:r>
              <a:rPr lang="pt-PT" dirty="0">
                <a:latin typeface="Arial" pitchFamily="34" charset="0"/>
                <a:cs typeface="Arial" pitchFamily="34" charset="0"/>
              </a:rPr>
              <a:t>em última instância, com a qualidade</a:t>
            </a:r>
          </a:p>
          <a:p>
            <a:pPr algn="ctr"/>
            <a:r>
              <a:rPr lang="pt-PT" dirty="0">
                <a:latin typeface="Arial" pitchFamily="34" charset="0"/>
                <a:cs typeface="Arial" pitchFamily="34" charset="0"/>
              </a:rPr>
              <a:t>do ambiente ... </a:t>
            </a:r>
          </a:p>
          <a:p>
            <a:pPr algn="ctr"/>
            <a:endParaRPr lang="pt-PT" b="1" dirty="0">
              <a:latin typeface="Arial" pitchFamily="34" charset="0"/>
              <a:cs typeface="Arial" pitchFamily="34" charset="0"/>
            </a:endParaRPr>
          </a:p>
          <a:p>
            <a:pPr algn="ctr"/>
            <a:r>
              <a:rPr lang="pt-PT" b="1" dirty="0">
                <a:latin typeface="Arial" pitchFamily="34" charset="0"/>
                <a:cs typeface="Arial" pitchFamily="34" charset="0"/>
              </a:rPr>
              <a:t>… se queremos atingir o</a:t>
            </a:r>
          </a:p>
          <a:p>
            <a:pPr algn="ctr"/>
            <a:r>
              <a:rPr lang="pt-PT" b="1" dirty="0">
                <a:latin typeface="Arial" pitchFamily="34" charset="0"/>
                <a:cs typeface="Arial" pitchFamily="34" charset="0"/>
              </a:rPr>
              <a:t>desenvolvimento sustentável temos de estar</a:t>
            </a:r>
          </a:p>
          <a:p>
            <a:pPr algn="ctr"/>
            <a:r>
              <a:rPr lang="pt-PT" b="1" dirty="0">
                <a:latin typeface="Arial" pitchFamily="34" charset="0"/>
                <a:cs typeface="Arial" pitchFamily="34" charset="0"/>
              </a:rPr>
              <a:t>dispostos a financiá-lo</a:t>
            </a:r>
            <a:r>
              <a:rPr lang="pt-PT" dirty="0">
                <a:latin typeface="Arial" pitchFamily="34" charset="0"/>
                <a:cs typeface="Arial" pitchFamily="34" charset="0"/>
              </a:rPr>
              <a:t>.”</a:t>
            </a:r>
          </a:p>
          <a:p>
            <a:pPr algn="ctr"/>
            <a:endParaRPr lang="pt-PT" dirty="0">
              <a:latin typeface="Arial" pitchFamily="34" charset="0"/>
              <a:cs typeface="Arial" pitchFamily="34" charset="0"/>
            </a:endParaRPr>
          </a:p>
          <a:p>
            <a:pPr algn="ctr"/>
            <a:r>
              <a:rPr lang="pt-PT" dirty="0" err="1">
                <a:latin typeface="Arial" pitchFamily="34" charset="0"/>
                <a:cs typeface="Arial" pitchFamily="34" charset="0"/>
              </a:rPr>
              <a:t>Sarokin</a:t>
            </a:r>
            <a:r>
              <a:rPr lang="pt-PT" dirty="0">
                <a:latin typeface="Arial" pitchFamily="34" charset="0"/>
                <a:cs typeface="Arial" pitchFamily="34" charset="0"/>
              </a:rPr>
              <a:t> e </a:t>
            </a:r>
            <a:r>
              <a:rPr lang="pt-PT" dirty="0" err="1">
                <a:latin typeface="Arial" pitchFamily="34" charset="0"/>
                <a:cs typeface="Arial" pitchFamily="34" charset="0"/>
              </a:rPr>
              <a:t>Schulkin</a:t>
            </a:r>
            <a:r>
              <a:rPr lang="pt-PT" dirty="0">
                <a:latin typeface="Arial" pitchFamily="34" charset="0"/>
                <a:cs typeface="Arial" pitchFamily="34" charset="0"/>
              </a:rPr>
              <a:t> (1991).</a:t>
            </a:r>
          </a:p>
        </p:txBody>
      </p:sp>
      <p:grpSp>
        <p:nvGrpSpPr>
          <p:cNvPr id="3" name="Grupo 2"/>
          <p:cNvGrpSpPr/>
          <p:nvPr/>
        </p:nvGrpSpPr>
        <p:grpSpPr>
          <a:xfrm>
            <a:off x="0" y="-3375"/>
            <a:ext cx="12192001" cy="834190"/>
            <a:chOff x="0" y="-3375"/>
            <a:chExt cx="12192001" cy="834190"/>
          </a:xfrm>
        </p:grpSpPr>
        <p:pic>
          <p:nvPicPr>
            <p:cNvPr id="4"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546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48442" y="1541282"/>
            <a:ext cx="11463471" cy="4465637"/>
          </a:xfrm>
          <a:prstGeom prst="rect">
            <a:avLst/>
          </a:prstGeom>
        </p:spPr>
        <p:txBody>
          <a:bodyPr/>
          <a:lstStyle/>
          <a:p>
            <a:pPr marL="684000" lvl="1" defTabSz="914400" eaLnBrk="1" fontAlgn="auto" hangingPunct="1">
              <a:lnSpc>
                <a:spcPct val="90000"/>
              </a:lnSpc>
              <a:spcBef>
                <a:spcPct val="20000"/>
              </a:spcBef>
              <a:spcAft>
                <a:spcPts val="0"/>
              </a:spcAft>
              <a:defRPr/>
            </a:pPr>
            <a:endParaRPr lang="en-US" dirty="0">
              <a:latin typeface="Arial" pitchFamily="34" charset="0"/>
              <a:cs typeface="Arial" pitchFamily="34" charset="0"/>
            </a:endParaRPr>
          </a:p>
          <a:p>
            <a:pPr marL="226800">
              <a:lnSpc>
                <a:spcPct val="90000"/>
              </a:lnSpc>
              <a:spcBef>
                <a:spcPct val="20000"/>
              </a:spcBef>
              <a:defRPr/>
            </a:pPr>
            <a:r>
              <a:rPr lang="en-US" b="1" dirty="0">
                <a:solidFill>
                  <a:schemeClr val="accent1">
                    <a:lumMod val="75000"/>
                  </a:schemeClr>
                </a:solidFill>
                <a:latin typeface="Arial" pitchFamily="34" charset="0"/>
                <a:cs typeface="Arial" pitchFamily="34" charset="0"/>
              </a:rPr>
              <a:t>A </a:t>
            </a:r>
            <a:r>
              <a:rPr lang="en-US" b="1" dirty="0" err="1">
                <a:solidFill>
                  <a:schemeClr val="accent1">
                    <a:lumMod val="75000"/>
                  </a:schemeClr>
                </a:solidFill>
                <a:latin typeface="Arial" pitchFamily="34" charset="0"/>
                <a:cs typeface="Arial" pitchFamily="34" charset="0"/>
              </a:rPr>
              <a:t>Banca</a:t>
            </a:r>
            <a:r>
              <a:rPr lang="en-US" b="1" dirty="0">
                <a:solidFill>
                  <a:schemeClr val="accent1">
                    <a:lumMod val="75000"/>
                  </a:schemeClr>
                </a:solidFill>
                <a:latin typeface="Arial" pitchFamily="34" charset="0"/>
                <a:cs typeface="Arial" pitchFamily="34" charset="0"/>
              </a:rPr>
              <a:t> </a:t>
            </a:r>
            <a:r>
              <a:rPr lang="en-US" b="1" dirty="0" err="1">
                <a:solidFill>
                  <a:schemeClr val="accent1">
                    <a:lumMod val="75000"/>
                  </a:schemeClr>
                </a:solidFill>
                <a:latin typeface="Arial" pitchFamily="34" charset="0"/>
                <a:cs typeface="Arial" pitchFamily="34" charset="0"/>
              </a:rPr>
              <a:t>pode</a:t>
            </a:r>
            <a:r>
              <a:rPr lang="en-US" b="1" dirty="0">
                <a:solidFill>
                  <a:schemeClr val="accent1">
                    <a:lumMod val="75000"/>
                  </a:schemeClr>
                </a:solidFill>
                <a:latin typeface="Arial" pitchFamily="34" charset="0"/>
                <a:cs typeface="Arial" pitchFamily="34" charset="0"/>
              </a:rPr>
              <a:t> </a:t>
            </a:r>
            <a:r>
              <a:rPr lang="en-US" b="1" dirty="0" err="1">
                <a:solidFill>
                  <a:schemeClr val="accent1">
                    <a:lumMod val="75000"/>
                  </a:schemeClr>
                </a:solidFill>
                <a:latin typeface="Arial" pitchFamily="34" charset="0"/>
                <a:cs typeface="Arial" pitchFamily="34" charset="0"/>
              </a:rPr>
              <a:t>incorporar</a:t>
            </a:r>
            <a:r>
              <a:rPr lang="en-US" b="1" dirty="0">
                <a:solidFill>
                  <a:schemeClr val="accent1">
                    <a:lumMod val="75000"/>
                  </a:schemeClr>
                </a:solidFill>
                <a:latin typeface="Arial" pitchFamily="34" charset="0"/>
                <a:cs typeface="Arial" pitchFamily="34" charset="0"/>
              </a:rPr>
              <a:t> o </a:t>
            </a:r>
            <a:r>
              <a:rPr lang="en-US" b="1" dirty="0" err="1">
                <a:solidFill>
                  <a:schemeClr val="accent1">
                    <a:lumMod val="75000"/>
                  </a:schemeClr>
                </a:solidFill>
                <a:latin typeface="Arial" pitchFamily="34" charset="0"/>
                <a:cs typeface="Arial" pitchFamily="34" charset="0"/>
              </a:rPr>
              <a:t>Ambiente</a:t>
            </a:r>
            <a:r>
              <a:rPr lang="en-US" b="1" dirty="0">
                <a:solidFill>
                  <a:schemeClr val="accent1">
                    <a:lumMod val="75000"/>
                  </a:schemeClr>
                </a:solidFill>
                <a:latin typeface="Arial" pitchFamily="34" charset="0"/>
                <a:cs typeface="Arial" pitchFamily="34" charset="0"/>
              </a:rPr>
              <a:t> no </a:t>
            </a:r>
            <a:r>
              <a:rPr lang="en-US" b="1" dirty="0" err="1">
                <a:solidFill>
                  <a:schemeClr val="accent1">
                    <a:lumMod val="75000"/>
                  </a:schemeClr>
                </a:solidFill>
                <a:latin typeface="Arial" pitchFamily="34" charset="0"/>
                <a:cs typeface="Arial" pitchFamily="34" charset="0"/>
              </a:rPr>
              <a:t>seu</a:t>
            </a:r>
            <a:r>
              <a:rPr lang="en-US" b="1" dirty="0">
                <a:solidFill>
                  <a:schemeClr val="accent1">
                    <a:lumMod val="75000"/>
                  </a:schemeClr>
                </a:solidFill>
                <a:latin typeface="Arial" pitchFamily="34" charset="0"/>
                <a:cs typeface="Arial" pitchFamily="34" charset="0"/>
              </a:rPr>
              <a:t> core business:</a:t>
            </a:r>
          </a:p>
          <a:p>
            <a:pPr marL="742950" lvl="1" defTabSz="914400" eaLnBrk="1" fontAlgn="auto" hangingPunct="1">
              <a:lnSpc>
                <a:spcPct val="90000"/>
              </a:lnSpc>
              <a:spcBef>
                <a:spcPct val="20000"/>
              </a:spcBef>
              <a:spcAft>
                <a:spcPts val="0"/>
              </a:spcAft>
              <a:defRPr/>
            </a:pPr>
            <a:endParaRPr lang="en-US" dirty="0">
              <a:latin typeface="Arial" pitchFamily="34" charset="0"/>
              <a:cs typeface="Arial" pitchFamily="34" charset="0"/>
            </a:endParaRPr>
          </a:p>
          <a:p>
            <a:pPr marL="1085850" lvl="1" indent="-342900" defTabSz="914400" eaLnBrk="1" fontAlgn="auto" hangingPunct="1">
              <a:lnSpc>
                <a:spcPct val="90000"/>
              </a:lnSpc>
              <a:spcBef>
                <a:spcPct val="20000"/>
              </a:spcBef>
              <a:spcAft>
                <a:spcPts val="0"/>
              </a:spcAft>
              <a:buFont typeface="Arial" panose="020B0604020202020204" pitchFamily="34" charset="0"/>
              <a:buChar char="•"/>
              <a:defRPr/>
            </a:pPr>
            <a:r>
              <a:rPr lang="en-US" dirty="0" err="1">
                <a:latin typeface="Arial" pitchFamily="34" charset="0"/>
                <a:cs typeface="Arial" pitchFamily="34" charset="0"/>
              </a:rPr>
              <a:t>Incluir</a:t>
            </a:r>
            <a:r>
              <a:rPr lang="en-US" dirty="0">
                <a:latin typeface="Arial" pitchFamily="34" charset="0"/>
                <a:cs typeface="Arial" pitchFamily="34" charset="0"/>
              </a:rPr>
              <a:t> </a:t>
            </a:r>
            <a:r>
              <a:rPr lang="en-US" dirty="0" err="1">
                <a:latin typeface="Arial" pitchFamily="34" charset="0"/>
                <a:cs typeface="Arial" pitchFamily="34" charset="0"/>
              </a:rPr>
              <a:t>os</a:t>
            </a:r>
            <a:r>
              <a:rPr lang="en-US" dirty="0">
                <a:latin typeface="Arial" pitchFamily="34" charset="0"/>
                <a:cs typeface="Arial" pitchFamily="34" charset="0"/>
              </a:rPr>
              <a:t> </a:t>
            </a:r>
            <a:r>
              <a:rPr lang="en-US" dirty="0" err="1">
                <a:latin typeface="Arial" pitchFamily="34" charset="0"/>
                <a:cs typeface="Arial" pitchFamily="34" charset="0"/>
              </a:rPr>
              <a:t>riscos</a:t>
            </a:r>
            <a:r>
              <a:rPr lang="en-US" dirty="0">
                <a:latin typeface="Arial" pitchFamily="34" charset="0"/>
                <a:cs typeface="Arial" pitchFamily="34" charset="0"/>
              </a:rPr>
              <a:t> </a:t>
            </a:r>
            <a:r>
              <a:rPr lang="en-US" dirty="0" err="1">
                <a:latin typeface="Arial" pitchFamily="34" charset="0"/>
                <a:cs typeface="Arial" pitchFamily="34" charset="0"/>
              </a:rPr>
              <a:t>ambientais</a:t>
            </a:r>
            <a:r>
              <a:rPr lang="en-US" dirty="0">
                <a:latin typeface="Arial" pitchFamily="34" charset="0"/>
                <a:cs typeface="Arial" pitchFamily="34" charset="0"/>
              </a:rPr>
              <a:t> e </a:t>
            </a:r>
            <a:r>
              <a:rPr lang="en-US" dirty="0" err="1">
                <a:latin typeface="Arial" pitchFamily="34" charset="0"/>
                <a:cs typeface="Arial" pitchFamily="34" charset="0"/>
              </a:rPr>
              <a:t>sociais</a:t>
            </a:r>
            <a:r>
              <a:rPr lang="en-US" dirty="0">
                <a:latin typeface="Arial" pitchFamily="34" charset="0"/>
                <a:cs typeface="Arial" pitchFamily="34" charset="0"/>
              </a:rPr>
              <a:t> </a:t>
            </a:r>
            <a:r>
              <a:rPr lang="en-US" dirty="0" err="1">
                <a:latin typeface="Arial" pitchFamily="34" charset="0"/>
                <a:cs typeface="Arial" pitchFamily="34" charset="0"/>
              </a:rPr>
              <a:t>na</a:t>
            </a:r>
            <a:r>
              <a:rPr lang="en-US" dirty="0">
                <a:latin typeface="Arial" pitchFamily="34" charset="0"/>
                <a:cs typeface="Arial" pitchFamily="34" charset="0"/>
              </a:rPr>
              <a:t> </a:t>
            </a:r>
            <a:r>
              <a:rPr lang="en-US" dirty="0" err="1">
                <a:latin typeface="Arial" pitchFamily="34" charset="0"/>
                <a:cs typeface="Arial" pitchFamily="34" charset="0"/>
              </a:rPr>
              <a:t>gestão</a:t>
            </a:r>
            <a:r>
              <a:rPr lang="en-US" dirty="0">
                <a:latin typeface="Arial" pitchFamily="34" charset="0"/>
                <a:cs typeface="Arial" pitchFamily="34" charset="0"/>
              </a:rPr>
              <a:t> dos </a:t>
            </a:r>
            <a:r>
              <a:rPr lang="en-US" dirty="0" err="1">
                <a:latin typeface="Arial" pitchFamily="34" charset="0"/>
                <a:cs typeface="Arial" pitchFamily="34" charset="0"/>
              </a:rPr>
              <a:t>seus</a:t>
            </a:r>
            <a:r>
              <a:rPr lang="en-US" dirty="0">
                <a:latin typeface="Arial" pitchFamily="34" charset="0"/>
                <a:cs typeface="Arial" pitchFamily="34" charset="0"/>
              </a:rPr>
              <a:t> </a:t>
            </a:r>
            <a:r>
              <a:rPr lang="en-US" dirty="0" err="1">
                <a:latin typeface="Arial" pitchFamily="34" charset="0"/>
                <a:cs typeface="Arial" pitchFamily="34" charset="0"/>
              </a:rPr>
              <a:t>empréstimos</a:t>
            </a:r>
            <a:endParaRPr lang="en-US" dirty="0">
              <a:latin typeface="Arial" pitchFamily="34" charset="0"/>
              <a:cs typeface="Arial" pitchFamily="34" charset="0"/>
            </a:endParaRPr>
          </a:p>
          <a:p>
            <a:pPr marL="1028700" lvl="1" indent="-285750" defTabSz="914400" eaLnBrk="1" fontAlgn="auto" hangingPunct="1">
              <a:lnSpc>
                <a:spcPct val="90000"/>
              </a:lnSpc>
              <a:spcBef>
                <a:spcPct val="20000"/>
              </a:spcBef>
              <a:spcAft>
                <a:spcPts val="0"/>
              </a:spcAft>
              <a:buFont typeface="Wingdings" charset="2"/>
              <a:buChar char="Ø"/>
              <a:defRPr/>
            </a:pPr>
            <a:endParaRPr lang="en-US" dirty="0">
              <a:latin typeface="Arial" pitchFamily="34" charset="0"/>
              <a:cs typeface="Arial" pitchFamily="34" charset="0"/>
            </a:endParaRPr>
          </a:p>
          <a:p>
            <a:pPr marL="1085850" lvl="1" indent="-342900" defTabSz="914400" eaLnBrk="1" fontAlgn="auto" hangingPunct="1">
              <a:lnSpc>
                <a:spcPct val="90000"/>
              </a:lnSpc>
              <a:spcBef>
                <a:spcPct val="20000"/>
              </a:spcBef>
              <a:spcAft>
                <a:spcPts val="0"/>
              </a:spcAft>
              <a:buFont typeface="Arial" panose="020B0604020202020204" pitchFamily="34" charset="0"/>
              <a:buChar char="•"/>
              <a:defRPr/>
            </a:pPr>
            <a:r>
              <a:rPr lang="en-US" dirty="0" err="1">
                <a:latin typeface="Arial" pitchFamily="34" charset="0"/>
                <a:cs typeface="Arial" pitchFamily="34" charset="0"/>
              </a:rPr>
              <a:t>Criar</a:t>
            </a:r>
            <a:r>
              <a:rPr lang="en-US" dirty="0">
                <a:latin typeface="Arial" pitchFamily="34" charset="0"/>
                <a:cs typeface="Arial" pitchFamily="34" charset="0"/>
              </a:rPr>
              <a:t> </a:t>
            </a:r>
            <a:r>
              <a:rPr lang="en-US" dirty="0" err="1">
                <a:latin typeface="Arial" pitchFamily="34" charset="0"/>
                <a:cs typeface="Arial" pitchFamily="34" charset="0"/>
              </a:rPr>
              <a:t>novos</a:t>
            </a:r>
            <a:r>
              <a:rPr lang="en-US" dirty="0">
                <a:latin typeface="Arial" pitchFamily="34" charset="0"/>
                <a:cs typeface="Arial" pitchFamily="34" charset="0"/>
              </a:rPr>
              <a:t> </a:t>
            </a:r>
            <a:r>
              <a:rPr lang="en-US" dirty="0" err="1">
                <a:latin typeface="Arial" pitchFamily="34" charset="0"/>
                <a:cs typeface="Arial" pitchFamily="34" charset="0"/>
              </a:rPr>
              <a:t>produtos</a:t>
            </a:r>
            <a:r>
              <a:rPr lang="en-US" dirty="0">
                <a:latin typeface="Arial" pitchFamily="34" charset="0"/>
                <a:cs typeface="Arial" pitchFamily="34" charset="0"/>
              </a:rPr>
              <a:t> </a:t>
            </a:r>
            <a:r>
              <a:rPr lang="en-US" dirty="0" err="1">
                <a:latin typeface="Arial" pitchFamily="34" charset="0"/>
                <a:cs typeface="Arial" pitchFamily="34" charset="0"/>
              </a:rPr>
              <a:t>financeiros</a:t>
            </a:r>
            <a:r>
              <a:rPr lang="en-US" dirty="0">
                <a:latin typeface="Arial" pitchFamily="34" charset="0"/>
                <a:cs typeface="Arial" pitchFamily="34" charset="0"/>
              </a:rPr>
              <a:t> “</a:t>
            </a:r>
            <a:r>
              <a:rPr lang="en-US" dirty="0" err="1">
                <a:latin typeface="Arial" pitchFamily="34" charset="0"/>
                <a:cs typeface="Arial" pitchFamily="34" charset="0"/>
              </a:rPr>
              <a:t>verdes</a:t>
            </a:r>
            <a:r>
              <a:rPr lang="en-US" dirty="0">
                <a:latin typeface="Arial" pitchFamily="34" charset="0"/>
                <a:cs typeface="Arial" pitchFamily="34" charset="0"/>
              </a:rPr>
              <a:t>”, “</a:t>
            </a:r>
            <a:r>
              <a:rPr lang="en-US" dirty="0" err="1">
                <a:latin typeface="Arial" pitchFamily="34" charset="0"/>
                <a:cs typeface="Arial" pitchFamily="34" charset="0"/>
              </a:rPr>
              <a:t>Inclusão</a:t>
            </a:r>
            <a:r>
              <a:rPr lang="en-US" dirty="0">
                <a:latin typeface="Arial" pitchFamily="34" charset="0"/>
                <a:cs typeface="Arial" pitchFamily="34" charset="0"/>
              </a:rPr>
              <a:t> social”, …</a:t>
            </a:r>
          </a:p>
          <a:p>
            <a:pPr marL="1028700" lvl="1" indent="-285750" defTabSz="914400" eaLnBrk="1" fontAlgn="auto" hangingPunct="1">
              <a:lnSpc>
                <a:spcPct val="90000"/>
              </a:lnSpc>
              <a:spcBef>
                <a:spcPct val="20000"/>
              </a:spcBef>
              <a:spcAft>
                <a:spcPts val="0"/>
              </a:spcAft>
              <a:buFont typeface="Wingdings" charset="2"/>
              <a:buChar char="Ø"/>
              <a:defRPr/>
            </a:pPr>
            <a:endParaRPr lang="en-US" dirty="0">
              <a:latin typeface="Arial" pitchFamily="34" charset="0"/>
              <a:cs typeface="Arial" pitchFamily="34" charset="0"/>
            </a:endParaRPr>
          </a:p>
          <a:p>
            <a:pPr marL="1028700" lvl="1" indent="-285750" defTabSz="914400" eaLnBrk="1" fontAlgn="auto" hangingPunct="1">
              <a:lnSpc>
                <a:spcPct val="90000"/>
              </a:lnSpc>
              <a:spcBef>
                <a:spcPct val="20000"/>
              </a:spcBef>
              <a:spcAft>
                <a:spcPts val="0"/>
              </a:spcAft>
              <a:buFont typeface="Wingdings" charset="2"/>
              <a:buChar char="Ø"/>
              <a:defRPr/>
            </a:pPr>
            <a:endParaRPr lang="en-US" dirty="0">
              <a:solidFill>
                <a:schemeClr val="accent1">
                  <a:lumMod val="75000"/>
                </a:schemeClr>
              </a:solidFill>
              <a:latin typeface="Arial" pitchFamily="34" charset="0"/>
              <a:cs typeface="Arial" pitchFamily="34" charset="0"/>
            </a:endParaRPr>
          </a:p>
          <a:p>
            <a:pPr marL="285750" defTabSz="914400" eaLnBrk="1" fontAlgn="auto" hangingPunct="1">
              <a:lnSpc>
                <a:spcPct val="90000"/>
              </a:lnSpc>
              <a:spcBef>
                <a:spcPct val="20000"/>
              </a:spcBef>
              <a:spcAft>
                <a:spcPts val="0"/>
              </a:spcAft>
              <a:defRPr/>
            </a:pPr>
            <a:r>
              <a:rPr lang="en-US" b="1" dirty="0" err="1">
                <a:solidFill>
                  <a:schemeClr val="accent1">
                    <a:lumMod val="75000"/>
                  </a:schemeClr>
                </a:solidFill>
                <a:latin typeface="Arial" pitchFamily="34" charset="0"/>
                <a:cs typeface="Arial" pitchFamily="34" charset="0"/>
              </a:rPr>
              <a:t>Os</a:t>
            </a:r>
            <a:r>
              <a:rPr lang="en-US" b="1" dirty="0">
                <a:solidFill>
                  <a:schemeClr val="accent1">
                    <a:lumMod val="75000"/>
                  </a:schemeClr>
                </a:solidFill>
                <a:latin typeface="Arial" pitchFamily="34" charset="0"/>
                <a:cs typeface="Arial" pitchFamily="34" charset="0"/>
              </a:rPr>
              <a:t> </a:t>
            </a:r>
            <a:r>
              <a:rPr lang="en-US" b="1" dirty="0" err="1">
                <a:solidFill>
                  <a:schemeClr val="accent1">
                    <a:lumMod val="75000"/>
                  </a:schemeClr>
                </a:solidFill>
                <a:latin typeface="Arial" pitchFamily="34" charset="0"/>
                <a:cs typeface="Arial" pitchFamily="34" charset="0"/>
              </a:rPr>
              <a:t>Fundos</a:t>
            </a:r>
            <a:r>
              <a:rPr lang="en-US" b="1" dirty="0">
                <a:solidFill>
                  <a:schemeClr val="accent1">
                    <a:lumMod val="75000"/>
                  </a:schemeClr>
                </a:solidFill>
                <a:latin typeface="Arial" pitchFamily="34" charset="0"/>
                <a:cs typeface="Arial" pitchFamily="34" charset="0"/>
              </a:rPr>
              <a:t> de </a:t>
            </a:r>
            <a:r>
              <a:rPr lang="en-US" b="1" dirty="0" err="1">
                <a:solidFill>
                  <a:schemeClr val="accent1">
                    <a:lumMod val="75000"/>
                  </a:schemeClr>
                </a:solidFill>
                <a:latin typeface="Arial" pitchFamily="34" charset="0"/>
                <a:cs typeface="Arial" pitchFamily="34" charset="0"/>
              </a:rPr>
              <a:t>Investimento</a:t>
            </a:r>
            <a:r>
              <a:rPr lang="en-US" b="1" dirty="0">
                <a:solidFill>
                  <a:schemeClr val="accent1">
                    <a:lumMod val="75000"/>
                  </a:schemeClr>
                </a:solidFill>
                <a:latin typeface="Arial" pitchFamily="34" charset="0"/>
                <a:cs typeface="Arial" pitchFamily="34" charset="0"/>
              </a:rPr>
              <a:t> </a:t>
            </a:r>
            <a:r>
              <a:rPr lang="en-US" b="1" dirty="0" err="1">
                <a:solidFill>
                  <a:schemeClr val="accent1">
                    <a:lumMod val="75000"/>
                  </a:schemeClr>
                </a:solidFill>
                <a:latin typeface="Arial" pitchFamily="34" charset="0"/>
                <a:cs typeface="Arial" pitchFamily="34" charset="0"/>
              </a:rPr>
              <a:t>podem</a:t>
            </a:r>
            <a:r>
              <a:rPr lang="en-US" b="1" dirty="0">
                <a:solidFill>
                  <a:schemeClr val="accent1">
                    <a:lumMod val="75000"/>
                  </a:schemeClr>
                </a:solidFill>
                <a:latin typeface="Arial" pitchFamily="34" charset="0"/>
                <a:cs typeface="Arial" pitchFamily="34" charset="0"/>
              </a:rPr>
              <a:t>:</a:t>
            </a:r>
          </a:p>
          <a:p>
            <a:pPr marL="285750" defTabSz="914400" eaLnBrk="1" fontAlgn="auto" hangingPunct="1">
              <a:lnSpc>
                <a:spcPct val="90000"/>
              </a:lnSpc>
              <a:spcBef>
                <a:spcPct val="20000"/>
              </a:spcBef>
              <a:spcAft>
                <a:spcPts val="0"/>
              </a:spcAft>
              <a:defRPr/>
            </a:pPr>
            <a:endParaRPr lang="en-US" dirty="0">
              <a:latin typeface="Arial" pitchFamily="34" charset="0"/>
              <a:cs typeface="Arial" pitchFamily="34" charset="0"/>
            </a:endParaRPr>
          </a:p>
          <a:p>
            <a:pPr marL="1085850" lvl="1" indent="-342900" defTabSz="914400" eaLnBrk="1" fontAlgn="auto" hangingPunct="1">
              <a:lnSpc>
                <a:spcPct val="90000"/>
              </a:lnSpc>
              <a:spcBef>
                <a:spcPct val="20000"/>
              </a:spcBef>
              <a:spcAft>
                <a:spcPts val="0"/>
              </a:spcAft>
              <a:buFont typeface="Arial" panose="020B0604020202020204" pitchFamily="34" charset="0"/>
              <a:buChar char="•"/>
              <a:defRPr/>
            </a:pPr>
            <a:r>
              <a:rPr lang="en-US" dirty="0" err="1">
                <a:latin typeface="Arial" pitchFamily="34" charset="0"/>
                <a:cs typeface="Arial" pitchFamily="34" charset="0"/>
              </a:rPr>
              <a:t>Criar</a:t>
            </a:r>
            <a:r>
              <a:rPr lang="en-US" dirty="0">
                <a:latin typeface="Arial" pitchFamily="34" charset="0"/>
                <a:cs typeface="Arial" pitchFamily="34" charset="0"/>
              </a:rPr>
              <a:t> </a:t>
            </a:r>
            <a:r>
              <a:rPr lang="en-US" dirty="0" err="1">
                <a:latin typeface="Arial" pitchFamily="34" charset="0"/>
                <a:cs typeface="Arial" pitchFamily="34" charset="0"/>
              </a:rPr>
              <a:t>fundos</a:t>
            </a:r>
            <a:r>
              <a:rPr lang="en-US" dirty="0">
                <a:latin typeface="Arial" pitchFamily="34" charset="0"/>
                <a:cs typeface="Arial" pitchFamily="34" charset="0"/>
              </a:rPr>
              <a:t> de </a:t>
            </a:r>
            <a:r>
              <a:rPr lang="en-US" dirty="0" err="1">
                <a:latin typeface="Arial" pitchFamily="34" charset="0"/>
                <a:cs typeface="Arial" pitchFamily="34" charset="0"/>
              </a:rPr>
              <a:t>investimento</a:t>
            </a:r>
            <a:r>
              <a:rPr lang="en-US" dirty="0">
                <a:latin typeface="Arial" pitchFamily="34" charset="0"/>
                <a:cs typeface="Arial" pitchFamily="34" charset="0"/>
              </a:rPr>
              <a:t> </a:t>
            </a:r>
            <a:r>
              <a:rPr lang="en-US" dirty="0" err="1">
                <a:latin typeface="Arial" pitchFamily="34" charset="0"/>
                <a:cs typeface="Arial" pitchFamily="34" charset="0"/>
              </a:rPr>
              <a:t>sustentáveis</a:t>
            </a:r>
            <a:r>
              <a:rPr lang="en-US" dirty="0">
                <a:latin typeface="Arial" pitchFamily="34" charset="0"/>
                <a:cs typeface="Arial" pitchFamily="34" charset="0"/>
              </a:rPr>
              <a:t> </a:t>
            </a:r>
            <a:r>
              <a:rPr lang="en-US" dirty="0" err="1">
                <a:latin typeface="Arial" pitchFamily="34" charset="0"/>
                <a:cs typeface="Arial" pitchFamily="34" charset="0"/>
              </a:rPr>
              <a:t>ou</a:t>
            </a:r>
            <a:r>
              <a:rPr lang="en-US" dirty="0">
                <a:latin typeface="Arial" pitchFamily="34" charset="0"/>
                <a:cs typeface="Arial" pitchFamily="34" charset="0"/>
              </a:rPr>
              <a:t> </a:t>
            </a:r>
            <a:r>
              <a:rPr lang="en-US" dirty="0" err="1">
                <a:latin typeface="Arial" pitchFamily="34" charset="0"/>
                <a:cs typeface="Arial" pitchFamily="34" charset="0"/>
              </a:rPr>
              <a:t>fundos</a:t>
            </a:r>
            <a:r>
              <a:rPr lang="en-US" dirty="0">
                <a:latin typeface="Arial" pitchFamily="34" charset="0"/>
                <a:cs typeface="Arial" pitchFamily="34" charset="0"/>
              </a:rPr>
              <a:t> de </a:t>
            </a:r>
            <a:r>
              <a:rPr lang="en-US" dirty="0" err="1">
                <a:latin typeface="Arial" pitchFamily="34" charset="0"/>
                <a:cs typeface="Arial" pitchFamily="34" charset="0"/>
              </a:rPr>
              <a:t>investimento</a:t>
            </a:r>
            <a:r>
              <a:rPr lang="en-US" dirty="0">
                <a:latin typeface="Arial" pitchFamily="34" charset="0"/>
                <a:cs typeface="Arial" pitchFamily="34" charset="0"/>
              </a:rPr>
              <a:t> </a:t>
            </a:r>
            <a:r>
              <a:rPr lang="en-US" dirty="0" err="1">
                <a:latin typeface="Arial" pitchFamily="34" charset="0"/>
                <a:cs typeface="Arial" pitchFamily="34" charset="0"/>
              </a:rPr>
              <a:t>socialmente</a:t>
            </a:r>
            <a:r>
              <a:rPr lang="en-US" dirty="0">
                <a:latin typeface="Arial" pitchFamily="34" charset="0"/>
                <a:cs typeface="Arial" pitchFamily="34" charset="0"/>
              </a:rPr>
              <a:t> </a:t>
            </a:r>
            <a:r>
              <a:rPr lang="en-US" dirty="0" err="1">
                <a:latin typeface="Arial" pitchFamily="34" charset="0"/>
                <a:cs typeface="Arial" pitchFamily="34" charset="0"/>
              </a:rPr>
              <a:t>responsáveis</a:t>
            </a:r>
            <a:endParaRPr lang="en-US" dirty="0">
              <a:latin typeface="Arial" pitchFamily="34" charset="0"/>
              <a:cs typeface="Arial" pitchFamily="34" charset="0"/>
            </a:endParaRPr>
          </a:p>
          <a:p>
            <a:pPr marL="742950" lvl="1" defTabSz="914400" eaLnBrk="1" fontAlgn="auto" hangingPunct="1">
              <a:lnSpc>
                <a:spcPct val="90000"/>
              </a:lnSpc>
              <a:spcBef>
                <a:spcPct val="20000"/>
              </a:spcBef>
              <a:spcAft>
                <a:spcPts val="0"/>
              </a:spcAft>
              <a:defRPr/>
            </a:pPr>
            <a:r>
              <a:rPr lang="en-US" dirty="0">
                <a:latin typeface="Arial" pitchFamily="34" charset="0"/>
                <a:cs typeface="Arial" pitchFamily="34" charset="0"/>
              </a:rPr>
              <a:t> </a:t>
            </a:r>
          </a:p>
          <a:p>
            <a:pPr lvl="1" defTabSz="914400" eaLnBrk="1" fontAlgn="auto" hangingPunct="1">
              <a:lnSpc>
                <a:spcPct val="90000"/>
              </a:lnSpc>
              <a:spcBef>
                <a:spcPct val="20000"/>
              </a:spcBef>
              <a:spcAft>
                <a:spcPts val="0"/>
              </a:spcAft>
              <a:defRPr/>
            </a:pPr>
            <a:endParaRPr lang="en-US" dirty="0">
              <a:latin typeface="Arial" pitchFamily="34" charset="0"/>
              <a:cs typeface="Arial" pitchFamily="34" charset="0"/>
            </a:endParaRPr>
          </a:p>
        </p:txBody>
      </p:sp>
      <p:grpSp>
        <p:nvGrpSpPr>
          <p:cNvPr id="4" name="Grupo 3"/>
          <p:cNvGrpSpPr/>
          <p:nvPr/>
        </p:nvGrpSpPr>
        <p:grpSpPr>
          <a:xfrm>
            <a:off x="0" y="-3375"/>
            <a:ext cx="12192001" cy="834190"/>
            <a:chOff x="0" y="-3375"/>
            <a:chExt cx="12192001" cy="834190"/>
          </a:xfrm>
        </p:grpSpPr>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640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6" descr="Resultado de imagem para reu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3" name="AutoShape 4" descr="data:image/jpeg;base64,/9j/4AAQSkZJRgABAQAAAQABAAD/2wCEAAkGBxISEhUPEBMRExIVEhcVExgVFRgWFhYWFxcZGRkXGhoaHSggGBomGxcXITUhKCkrMS8vFx81ODMsNyg5LisBCgoKDg0OGxAQGy0mICUtLy0vLy0tLS4tLi8vLi03LS03LS03Li0rLS0vLSstLS0tLS0tNy0wLis1MjE1LS01Lf/AABEIAIYBDgMBIgACEQEDEQH/xAAcAAEAAgMBAQEAAAAAAAAAAAAABQYBAwQCBwj/xABAEAACAQMCBAMGAgYHCQAAAAABAgMABBESIQUGEzEiQVEHFDJhcYGRoRUjQlJygjRTYoOy0fAWJDNjscHCw+H/xAAZAQEBAQEBAQAAAAAAAAAAAAAAAQMCBAX/xAAqEQACAgIABQIFBQAAAAAAAAAAAQIRAyEEEiIxYUFxUYGRsfATFHKh4f/aAAwDAQACEQMRAD8A+40pSgFKUoBSlKAUpSgFKUoBSlKAUpSgFKUoBSlKAUpSgFKUoBSlKAUpSgFKUoBSlKAUpSgFKUoBSlKAUpSgFKUoBSlKAUpSgFKUoBSlKAUpSgFKUoBSlKAUpSgFKUoBSlKAUpSgFKUoBSlKAUpSgFKUoBSsE1XeYOboLY6CwL9vPSD6EgHf5UWwWPNKqdtc3NwqypKNDAFTGBpwe2O9bTDdruJXP1wfyxSgWbNZqu2/HHQ6bhcj99R/1H+X4VPRShgGUggjIIoDZSlKAUpSgFKUoBSlKAUpSgFKUoBSlKAUpSgFKUoBSlKAUpSgFKUoBSlKAUpSgKZ7SuZzZwiOI4nmyFPmij4n+u+B8/pVN9nPDzcyyoYi1o6gS9XU3iG+zgAa9wfLY/KurnWyW54qIp5DHF0gqsNz4cZUZ8yz/ntV+5Ot4o7WOKE5CDD5BDa8+LUCAQc52IFbWow13OO7JiCFUUIgCqowoAwAPlUbzJxdLaFnZkDlWEStnDvg4Xw7/wCvKpOaQKpZiAoBJJ7AAZJr4lzRzTJdzCRSUjjOYR2I/tH+0f8AKmDA8shOXKjm43zNcsiQaXt9KeJRldWdwcEaguDgbk+eam/ZnzY6TLaTtqjk2jLd1fyGfQ5/Goc8bkuOnBNHbzMSI0klDaxrYBSWDDIB9QdqrUGtT1FByjAk/ukEYz6b16cmKk01RxGVn6azUdxTj9tbEC4mjjZhlVJy7D1CDLEdtwPOvN9xUR2bXhGdNuZcepCagPudqqPsktDNE/Fbg9S5uJXGo76EQ6dC/ujUG/KvEo6bZrZZ7bm+xc4W5h1alXSzaH1MdKgK2GOSQO1beJczWdu/TuLiGJ8A6XbBwe1RfOnKwuzbzRqonguYZAx2zGsil1J89hkD1xXj2j2Mc1vCkihg19aofULJOiN9MqTVSjaBZrK8jmRZYmV42GVZTkEeoNcvFuP21qVFzNFCXBKa2xqC4zj6ZH41S/ZLdPD7zwmY/rLWYlM9zG3/AN3/AJxVa9p494zendFu1tIPQqgYyt95Mr/d1Vj6qYs+qSczWaxLcNcRCFmKq5OFJHcZ+1Y4fzPZzsUguIpGALEK2cAdz9BW7jkS+7TrgaehJtgY+A+VU/2JKP0bnG5nkz8/hqKK5WxZZBzjYZwLqHP8W9dnD+O28+RBNFKR3COCw+o7iqPbaV5il7Ae658gM6Y657+ETcbgksRlY1U3EkY/V7FtQZhsSU0j6kd8bZWfQ/awera6ea/T2PqAeuaPiEbStArKZEUMy53AbsSKzPOqI0jEBVUsxPkAMk/lXy2C5mtb+24lNqEd/kSAgjphjhFPphemfs9VujHh+H/WUt7rXl/D6WfTeKcXgtlD3EiRqxwCxwCcZx+ArhPOFjt/vMO/9qs8d4Il20Bk3SGbqlSPiIUgD6AkH54qp88ADivDAO2v/wBi0baOuHxY8tK3dNv5J19i3Q812TkhbiElVLsA2SFUZJ+leY+b7FiFW5hJJwAG3J9KzNwKM3iXwwJFjaNtvjVsYz8xg/jVU5SiX9M8QAAGAMbds4zj0o20WGHFOEpJvSv53VFtXmmzMgg94h6hbQF1AHVnGPrnau6+4jHChkmZUQEAsxwN+1U32g8urdS26JhJWEulwAN1TUob5ZA+ddHInMTTq1ndjTdwHTIG21qNg2D3OMZ+oPY1L3Qlw8XiWSD/AJL1W+5PcP5ltJ3EcM8UjnJCq2TgdzitvEuO29vjryohPwgnLH6KNz9hVc5caO1tr6ZUAEdzcOcDyRQcVyezC2MyPxOfx3E0jAMd9KIcaV9BnP4Vb3Qlw8EpT3yql5bZZIObbJzpW4i1ZA0sdD5JwMK2Cdz6VI33EI4UMkzpGg7szAAZ2H3z5VBc38ue8iKWJU60M0bqTtlAw1qT9Nx8xUJ7TJnhls7pkaS2ilJlUDIB20k+Q2zjPnRuiY8OPLKMYt27te3b6lmg5usn2FxGDts2UJyQBgMAW3I7etTtUTiF1Z8WiVbeWL3hHSSMP4XGlgWGk7kacjbO+KvQojPLjUEtNP1TM0pSqYClKUBSuP8AC45bh4pRswDIw+JGIxrU+RBH5VXofaBJDdNE6W7xCQRySIjrI4Tw6sltznPcev1q+8xWDOFljGXjzsP2lPcfiAa+Lc32QinMikaJsuAO4OfGPxOfv8q3wcsnUjid1o+03em9tGELkLNEdDdu42z6eh+9fIL/AJUvII2mlh0ovc6lP3wGzipf2VtcSXGEkYQxrqkG5VsjAHoCe/8AKa+ic6BfcbjWMgRMfXcdvzrWGR4J8sXaZy1zrZ8HkbFXuz4QrWMkhi6c90CTkk92yuAQNKk7hfpuao/DXHVWR06kcbB5RnAKAjIz8+2POvsvA0a6ZJpF0IoDFR214zpHyH/au+LyW9DHHRLcQ4T1bJ7PONVuYs+QOjAP41TvZBxDpwvwucdK5t5XOhtmZWOrUM/F4i248sHzr6KRVZ4wnCrhg1xJZmRDgP1kSRT8nVgwP3rxKWmmaNFX9pkbQT2fQuLmP3m6WOULM2NLOgyoOdPxHtip/nYx21tboXOleIWZy7lmwtwjMSWOSAAT9K2WdtweJxKJLRpB8LyXCyuPo0jkivXFoOD3La7h7KVsYy8yHb5eLauuZaXwBVufY57PiUF/aLqN0htiPIykaUJx37qf7s+tPanYpbcPs7ZT8FwgyTuxCtqb5knJ+9XK0uOGRokaTWQSNtUY60Z0Mc7jLbHc/jXJxK14NcOZbh7GVz5tMhP28W3aqp7V+gonuNsPdpzkY6En+A1TvYkR+jQPPryf+NS8icJaEWzSWZhUkhOumnfuMatxv2rxwyDg9sxa3eyiJBBKTIMg+virlNKLj5FFams4p+PzRzKkkZttw2CM6E/PvXrgtweD3ZsZifc5zrgkbsjHbBPYeh+x86nU4fwYN1A1kG/e6yavx1ZqQ4pccMuVCXE1lIqnKhpozg+o8VZ0fRfFwaUXbjypNeV6ryc3OVyJBDw9XAa6fSxBGRCvikI+oGB5ZaoznPlN3s5CLq6laJTJGj9HTlR2GmIHOMgYPpXUeG8FyG1WOoYAPWXIA7YOrYCpO8veHSx9CWe0aMD4TOmMDbfxb0atbM4cRHG4cjenb0vzto88i8cF3ZxykjWBokAO4de+fTIwfoarfPjj9K8M3Gz+v/MWp3hkfCbdtdvJZRsRglZkGR6fFWi44fwWRi8jWLOTklpkJ9e5b1o06Liz4seZzSdO67eq9y2gjvXz7lRx+muIbjcDG/ftVmS/4eI+gLi1Eekrp66YwfLOrNR0VhwZXEitYq4OdQnXVn66qNGeDLCEZxd9Sr+158HTxu9jW+skZgCxmwMj+r/0PvUZz7wKTUvFLLIuYPEwXfqoO4x5kDbHmM11XljwaVzLI9i8jHJYzIT/AIql4OM2SKEW5tQqjAHWTsP5qVZY8Qsbg4XpU77P87Fe5OPv3D7r9n3mW4HfONaAVz+y296ccnDZvBcQSOdDHBKsc5APcZz9iKsfD+IcPgUpDcWiKzs5AmTGpu5+Kubip4XcFWmms2ZfhYTIrj6MGBFRJ9zuXEwlzwa6ZNNfFNf5ogPaLG0L27wz3EbTXASRRM2MHzVSSF+1Tk/GI7a7i4dKR0ZYSUaUliZNR8LMxOQR2z5jHmBWLWHhMbCQS2jSDs8lwsrD6NI5IrdxFuF3B1TyWMh06QWljOFznHxetWg+IxuMYStpJ79fH09yq+0jlu3hjW8tF6NwJkCCMka2Y7YX94bHIr6XZ6ummv4tC6vrgZ/OqzZxcKicSLNall+AvciTT/Drc6ftVpglV1DoysrAFSpBBB7EEdxRKjPNn54Rg23V7f29ex7pSlU8wpSlAYqnc4cjJelZEfpOuc7ZVs47jyO1XKsYqptdhRTuE8PmsoxBHESo81wxY+pxuT9a33zXE8bwmGTS6MrZGnZhjzxVqxTFLd2Sih8scgLArCZtWrGrtkgbgfIbVeYYVUBVAAHYCveKzRtvuWqMGqNd8fvEF9ciSIxWd30ukY93jEcLk69WzfrTjbyFXhqrknKETySs0tz05phNLDqURO4CDcBNenEabasHFWNJ7DOO551SEzdTL6bxoIwNEQGIY5NJaRwpJ17bgnOMbVIyczjWsccE8rGJJZAgXMSSEhSwJGo7NsuTtWu75Tifq4lnQzXBuHKlCNTRpEV0shBXCA7gkHzrWvJcC9MQy3MKpDHCQjgdSONiyhyVJzkncEHBI+l6SbNo5tjMvTWOUoZXgSXw9N50UkxjfI7EBiAMjGc1pHPFsUaXEmlbVLhjjsJGKpGc9pCR2PauiHlSFZhMHl0iZp1hLL0lmYYLgY1eZOM4ySa1QclWqx3MQ6hW6fXJlhlSN1CbeEBskZz3NOkbNS87xEKFimaVrg2/SUozdQRmUeINoKlR8Wcd/SnOXM7WTQHSzrIJdSKpZ2ZUyqjHbfufSuq15XjQxO0s0jwztMrMUGWaJoiCFQDRpcnAA386kLvhiSSxTtq1Q69ABGk610nO3p8xS42NkFDzSYbeCS4ZJ5rgNIiwlVTQBqwrOwBCggZJySe1b052t2GUEjZ936YxvILk6Yyo9M5Bz2wa8vyXBoWNJJ06ckjxEFCYxL8cahkI6foCDjbB2rweWi17bzkAQ2sJRWLlpJW206xpAwmXIOe7Z2p0sbNfOvMM9pPaLGU6LsTc6lyRErxKSpzsR1M1wcG52kzctchWVZ4o7VUwpZZQxXLMwHYA6jgYqx8f5chvP+MZB+plh8BA8MwUFt1PiGkEfMdjXE3JNvpKq0ynMDK2UJRrdNCEArg5HcHIPyqpxrY2a7nnuBYY7gJI0blgxyg0FH0Mu7DW2oHZc5AyK67Xm2KS6azVHLKSC2U2IXVkpq1hN8B8YJ865LzkaCUKHmuMiJomYGPU6s2vJ8GFIb90DYYORXSeUojcJdNJMxjYOiMU0hwmjVkLqxj9nVj5VOgbPL86QCMSlZNLWtxddhnRbFQ479zqGK03PPUUYXqRSoTGJWVjGGjhLFVkI1b5wTpGTgHavI5Fg0shluWVre4t1BZP1cVzguF8HfIyCc/euziHKsUrpIHljdIlhJQpl41OoK2pDjfO4wfE3rTpGxZ82xS3TWaKxZSVLak7hdWdGrXoI2D4wTtmvXGuao7d2jMcknTiE05TTiGIkjW2SM/CxwMnCk15flSJrlbxpJmZH6iISpRX0aMg6deMfs6sZr1xrlaK5dpGeaPqRCGcRsoE0QJIRsqcDxMMjBwxGfSdNjZz8E4xNPfXcRyLeERCPCr4upGH1FgxbcHIGMYO++1cMfMtwQLUlPfP0gbdsKcdFcy9TTn+oH41Y+H8JjhlmmTVmYx6wSNI6UYjXTtkDSB3J3rmblqA3TX519V4eiQCNGO2oDHx42znsKWhsg+Jc8Zhn6CmOeE25xJpbwTXCxbhWOlsavCcEbZFTQ5oi1aMP/S3tc42Domst/Dio229n9skbRCS4KtHDFu0YIS3lEsajCeTbEnJIJzvvXX/ALIw9brmSf8ApDXHT1L0+q6FGONOogjyz3FdPkGzZy/zbDdv04wykx9WPJU64841AKSV8tjg7irDUFwDlqO0P6t5WQLoRG0aY0znSNKgn0yxJwBU7XEqvRRSlKgFKUoBSlKAUpSgFKUoBSlKAUpSgFKUoBWMVmlAKxWaUBilZpQGKVmlAYpWaUApSlAYrNKUApSlAKUpQClKUApSlAKUpQClKUApSlAKUpQClKUApSlAKUpQClKUApSlAKUpQClKUApSlAKUpQClKUApSlAKUpQClKUApSlAKUpQClKUApSlAKUpQClKUApSlAKUpQClKUApSlAKUpQClKUApSlAKUpQClKUApSl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pic>
        <p:nvPicPr>
          <p:cNvPr id="1026" name="C40695F9-7DA5-4121-9C25-93654764234F" descr="F897B7BA-E2D0-4882-AC09-E4A11D9E5CC7@home"/>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663573" y="3538331"/>
            <a:ext cx="6140801" cy="239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6E4682AE-F481-43B7-9BF4-F7911E459453" descr="AB202995-94E4-4EE4-8B66-293BD649A05B@h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5" y="1657911"/>
            <a:ext cx="5807903" cy="20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460375" y="3671472"/>
            <a:ext cx="3229923" cy="276999"/>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Note: Asset values are expressed in billions. </a:t>
            </a:r>
            <a:endParaRPr lang="pt-PT" sz="1200" dirty="0">
              <a:latin typeface="Arial" panose="020B0604020202020204" pitchFamily="34" charset="0"/>
              <a:cs typeface="Arial" panose="020B0604020202020204" pitchFamily="34" charset="0"/>
            </a:endParaRPr>
          </a:p>
        </p:txBody>
      </p:sp>
      <p:sp>
        <p:nvSpPr>
          <p:cNvPr id="6" name="Seta para baixo 5"/>
          <p:cNvSpPr/>
          <p:nvPr/>
        </p:nvSpPr>
        <p:spPr>
          <a:xfrm rot="14467653">
            <a:off x="3909189" y="4204595"/>
            <a:ext cx="1768795" cy="1495950"/>
          </a:xfrm>
          <a:prstGeom prst="downArrow">
            <a:avLst/>
          </a:prstGeom>
          <a:solidFill>
            <a:srgbClr val="FF33CC"/>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Retângulo 3"/>
          <p:cNvSpPr/>
          <p:nvPr/>
        </p:nvSpPr>
        <p:spPr>
          <a:xfrm>
            <a:off x="460375" y="6357951"/>
            <a:ext cx="3070071" cy="261610"/>
          </a:xfrm>
          <a:prstGeom prst="rect">
            <a:avLst/>
          </a:prstGeom>
        </p:spPr>
        <p:txBody>
          <a:bodyPr wrap="none">
            <a:spAutoFit/>
          </a:bodyPr>
          <a:lstStyle/>
          <a:p>
            <a:r>
              <a:rPr lang="en-US" sz="1100" dirty="0">
                <a:solidFill>
                  <a:srgbClr val="222222"/>
                </a:solidFill>
                <a:latin typeface="Arial" panose="020B0604020202020204" pitchFamily="34" charset="0"/>
                <a:cs typeface="Arial" panose="020B0604020202020204" pitchFamily="34" charset="0"/>
              </a:rPr>
              <a:t>Fonte: </a:t>
            </a:r>
            <a:r>
              <a:rPr lang="en-US" sz="1100" dirty="0">
                <a:solidFill>
                  <a:srgbClr val="2E7061"/>
                </a:solidFill>
                <a:latin typeface="Arial" panose="020B0604020202020204" pitchFamily="34" charset="0"/>
                <a:cs typeface="Arial" panose="020B0604020202020204" pitchFamily="34" charset="0"/>
                <a:hlinkClick r:id="rId5"/>
              </a:rPr>
              <a:t>Global Sustainable Investment Alliance</a:t>
            </a:r>
            <a:endParaRPr lang="pt-PT" sz="1100" dirty="0">
              <a:latin typeface="Arial" panose="020B0604020202020204" pitchFamily="34" charset="0"/>
              <a:cs typeface="Arial" panose="020B0604020202020204" pitchFamily="34" charset="0"/>
            </a:endParaRPr>
          </a:p>
        </p:txBody>
      </p:sp>
      <p:grpSp>
        <p:nvGrpSpPr>
          <p:cNvPr id="10" name="Grupo 9"/>
          <p:cNvGrpSpPr/>
          <p:nvPr/>
        </p:nvGrpSpPr>
        <p:grpSpPr>
          <a:xfrm>
            <a:off x="0" y="-3375"/>
            <a:ext cx="12192001" cy="834190"/>
            <a:chOff x="0" y="-3375"/>
            <a:chExt cx="12192001" cy="834190"/>
          </a:xfrm>
        </p:grpSpPr>
        <p:pic>
          <p:nvPicPr>
            <p:cNvPr id="12" name="Picture 2" descr="http://www.timelinecoverbanner.com/facebook-covers/2012/12/sky-clouds.jpg"/>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timelinecoverbanner.com/facebook-covers/2012/12/sky-clouds.jpg"/>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465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6" descr="Resultado de imagem para reu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3" name="AutoShape 4" descr="data:image/jpeg;base64,/9j/4AAQSkZJRgABAQAAAQABAAD/2wCEAAkGBxISEhUPEBMRExIVEhcVExgVFRgWFhYWFxcZGRkXGhoaHSggGBomGxcXITUhKCkrMS8vFx81ODMsNyg5LisBCgoKDg0OGxAQGy0mICUtLy0vLy0tLS4tLi8vLi03LS03LS03Li0rLS0vLSstLS0tLS0tNy0wLis1MjE1LS01Lf/AABEIAIYBDgMBIgACEQEDEQH/xAAcAAEAAgMBAQEAAAAAAAAAAAAABQYBAwQCBwj/xABAEAACAQMCBAMGAgYHCQAAAAABAgMABBESIQUGEzEiQVEHFDJhcYGRoRUjQlJygjRTYoOy0fAWJDNjscHCw+H/xAAZAQEBAQEBAQAAAAAAAAAAAAAAAQMCBAX/xAAqEQACAgIABQIFBQAAAAAAAAAAAQIRAyEEEiIxYUFxUYGRsfATFHKh4f/aAAwDAQACEQMRAD8A+40pSgFKUoBSlKAUpSgFKUoBSlKAUpSgFKUoBSlKAUpSgFKUoBSlKAUpSgFKUoBSlKAUpSgFKUoBSlKAUpSgFKUoBSlKAUpSgFKUoBSlKAUpSgFKUoBSlKAUpSgFKUoBSlKAUpSgFKUoBSlKAUpSgFKUoBSsE1XeYOboLY6CwL9vPSD6EgHf5UWwWPNKqdtc3NwqypKNDAFTGBpwe2O9bTDdruJXP1wfyxSgWbNZqu2/HHQ6bhcj99R/1H+X4VPRShgGUggjIIoDZSlKAUpSgFKUoBSlKAUpSgFKUoBSlKAUpSgFKUoBSlKAUpSgFKUoBSlKAUpSgKZ7SuZzZwiOI4nmyFPmij4n+u+B8/pVN9nPDzcyyoYi1o6gS9XU3iG+zgAa9wfLY/KurnWyW54qIp5DHF0gqsNz4cZUZ8yz/ntV+5Ot4o7WOKE5CDD5BDa8+LUCAQc52IFbWow13OO7JiCFUUIgCqowoAwAPlUbzJxdLaFnZkDlWEStnDvg4Xw7/wCvKpOaQKpZiAoBJJ7AAZJr4lzRzTJdzCRSUjjOYR2I/tH+0f8AKmDA8shOXKjm43zNcsiQaXt9KeJRldWdwcEaguDgbk+eam/ZnzY6TLaTtqjk2jLd1fyGfQ5/Goc8bkuOnBNHbzMSI0klDaxrYBSWDDIB9QdqrUGtT1FByjAk/ukEYz6b16cmKk01RxGVn6azUdxTj9tbEC4mjjZhlVJy7D1CDLEdtwPOvN9xUR2bXhGdNuZcepCagPudqqPsktDNE/Fbg9S5uJXGo76EQ6dC/ujUG/KvEo6bZrZZ7bm+xc4W5h1alXSzaH1MdKgK2GOSQO1beJczWdu/TuLiGJ8A6XbBwe1RfOnKwuzbzRqonguYZAx2zGsil1J89hkD1xXj2j2Mc1vCkihg19aofULJOiN9MqTVSjaBZrK8jmRZYmV42GVZTkEeoNcvFuP21qVFzNFCXBKa2xqC4zj6ZH41S/ZLdPD7zwmY/rLWYlM9zG3/AN3/AJxVa9p494zendFu1tIPQqgYyt95Mr/d1Vj6qYs+qSczWaxLcNcRCFmKq5OFJHcZ+1Y4fzPZzsUguIpGALEK2cAdz9BW7jkS+7TrgaehJtgY+A+VU/2JKP0bnG5nkz8/hqKK5WxZZBzjYZwLqHP8W9dnD+O28+RBNFKR3COCw+o7iqPbaV5il7Ae658gM6Y657+ETcbgksRlY1U3EkY/V7FtQZhsSU0j6kd8bZWfQ/awera6ea/T2PqAeuaPiEbStArKZEUMy53AbsSKzPOqI0jEBVUsxPkAMk/lXy2C5mtb+24lNqEd/kSAgjphjhFPphemfs9VujHh+H/WUt7rXl/D6WfTeKcXgtlD3EiRqxwCxwCcZx+ArhPOFjt/vMO/9qs8d4Il20Bk3SGbqlSPiIUgD6AkH54qp88ADivDAO2v/wBi0baOuHxY8tK3dNv5J19i3Q812TkhbiElVLsA2SFUZJ+leY+b7FiFW5hJJwAG3J9KzNwKM3iXwwJFjaNtvjVsYz8xg/jVU5SiX9M8QAAGAMbds4zj0o20WGHFOEpJvSv53VFtXmmzMgg94h6hbQF1AHVnGPrnau6+4jHChkmZUQEAsxwN+1U32g8urdS26JhJWEulwAN1TUob5ZA+ddHInMTTq1ndjTdwHTIG21qNg2D3OMZ+oPY1L3Qlw8XiWSD/AJL1W+5PcP5ltJ3EcM8UjnJCq2TgdzitvEuO29vjryohPwgnLH6KNz9hVc5caO1tr6ZUAEdzcOcDyRQcVyezC2MyPxOfx3E0jAMd9KIcaV9BnP4Vb3Qlw8EpT3yql5bZZIObbJzpW4i1ZA0sdD5JwMK2Cdz6VI33EI4UMkzpGg7szAAZ2H3z5VBc38ue8iKWJU60M0bqTtlAw1qT9Nx8xUJ7TJnhls7pkaS2ilJlUDIB20k+Q2zjPnRuiY8OPLKMYt27te3b6lmg5usn2FxGDts2UJyQBgMAW3I7etTtUTiF1Z8WiVbeWL3hHSSMP4XGlgWGk7kacjbO+KvQojPLjUEtNP1TM0pSqYClKUBSuP8AC45bh4pRswDIw+JGIxrU+RBH5VXofaBJDdNE6W7xCQRySIjrI4Tw6sltznPcev1q+8xWDOFljGXjzsP2lPcfiAa+Lc32QinMikaJsuAO4OfGPxOfv8q3wcsnUjid1o+03em9tGELkLNEdDdu42z6eh+9fIL/AJUvII2mlh0ovc6lP3wGzipf2VtcSXGEkYQxrqkG5VsjAHoCe/8AKa+ic6BfcbjWMgRMfXcdvzrWGR4J8sXaZy1zrZ8HkbFXuz4QrWMkhi6c90CTkk92yuAQNKk7hfpuao/DXHVWR06kcbB5RnAKAjIz8+2POvsvA0a6ZJpF0IoDFR214zpHyH/au+LyW9DHHRLcQ4T1bJ7PONVuYs+QOjAP41TvZBxDpwvwucdK5t5XOhtmZWOrUM/F4i248sHzr6KRVZ4wnCrhg1xJZmRDgP1kSRT8nVgwP3rxKWmmaNFX9pkbQT2fQuLmP3m6WOULM2NLOgyoOdPxHtip/nYx21tboXOleIWZy7lmwtwjMSWOSAAT9K2WdtweJxKJLRpB8LyXCyuPo0jkivXFoOD3La7h7KVsYy8yHb5eLauuZaXwBVufY57PiUF/aLqN0htiPIykaUJx37qf7s+tPanYpbcPs7ZT8FwgyTuxCtqb5knJ+9XK0uOGRokaTWQSNtUY60Z0Mc7jLbHc/jXJxK14NcOZbh7GVz5tMhP28W3aqp7V+gonuNsPdpzkY6En+A1TvYkR+jQPPryf+NS8icJaEWzSWZhUkhOumnfuMatxv2rxwyDg9sxa3eyiJBBKTIMg+virlNKLj5FFams4p+PzRzKkkZttw2CM6E/PvXrgtweD3ZsZifc5zrgkbsjHbBPYeh+x86nU4fwYN1A1kG/e6yavx1ZqQ4pccMuVCXE1lIqnKhpozg+o8VZ0fRfFwaUXbjypNeV6ryc3OVyJBDw9XAa6fSxBGRCvikI+oGB5ZaoznPlN3s5CLq6laJTJGj9HTlR2GmIHOMgYPpXUeG8FyG1WOoYAPWXIA7YOrYCpO8veHSx9CWe0aMD4TOmMDbfxb0atbM4cRHG4cjenb0vzto88i8cF3ZxykjWBokAO4de+fTIwfoarfPjj9K8M3Gz+v/MWp3hkfCbdtdvJZRsRglZkGR6fFWi44fwWRi8jWLOTklpkJ9e5b1o06Liz4seZzSdO67eq9y2gjvXz7lRx+muIbjcDG/ftVmS/4eI+gLi1Eekrp66YwfLOrNR0VhwZXEitYq4OdQnXVn66qNGeDLCEZxd9Sr+158HTxu9jW+skZgCxmwMj+r/0PvUZz7wKTUvFLLIuYPEwXfqoO4x5kDbHmM11XljwaVzLI9i8jHJYzIT/AIql4OM2SKEW5tQqjAHWTsP5qVZY8Qsbg4XpU77P87Fe5OPv3D7r9n3mW4HfONaAVz+y296ccnDZvBcQSOdDHBKsc5APcZz9iKsfD+IcPgUpDcWiKzs5AmTGpu5+Kubip4XcFWmms2ZfhYTIrj6MGBFRJ9zuXEwlzwa6ZNNfFNf5ogPaLG0L27wz3EbTXASRRM2MHzVSSF+1Tk/GI7a7i4dKR0ZYSUaUliZNR8LMxOQR2z5jHmBWLWHhMbCQS2jSDs8lwsrD6NI5IrdxFuF3B1TyWMh06QWljOFznHxetWg+IxuMYStpJ79fH09yq+0jlu3hjW8tF6NwJkCCMka2Y7YX94bHIr6XZ6ummv4tC6vrgZ/OqzZxcKicSLNall+AvciTT/Drc6ftVpglV1DoysrAFSpBBB7EEdxRKjPNn54Rg23V7f29ex7pSlU8wpSlAYqnc4cjJelZEfpOuc7ZVs47jyO1XKsYqptdhRTuE8PmsoxBHESo81wxY+pxuT9a33zXE8bwmGTS6MrZGnZhjzxVqxTFLd2Sih8scgLArCZtWrGrtkgbgfIbVeYYVUBVAAHYCveKzRtvuWqMGqNd8fvEF9ciSIxWd30ukY93jEcLk69WzfrTjbyFXhqrknKETySs0tz05phNLDqURO4CDcBNenEabasHFWNJ7DOO551SEzdTL6bxoIwNEQGIY5NJaRwpJ17bgnOMbVIyczjWsccE8rGJJZAgXMSSEhSwJGo7NsuTtWu75Tifq4lnQzXBuHKlCNTRpEV0shBXCA7gkHzrWvJcC9MQy3MKpDHCQjgdSONiyhyVJzkncEHBI+l6SbNo5tjMvTWOUoZXgSXw9N50UkxjfI7EBiAMjGc1pHPFsUaXEmlbVLhjjsJGKpGc9pCR2PauiHlSFZhMHl0iZp1hLL0lmYYLgY1eZOM4ySa1QclWqx3MQ6hW6fXJlhlSN1CbeEBskZz3NOkbNS87xEKFimaVrg2/SUozdQRmUeINoKlR8Wcd/SnOXM7WTQHSzrIJdSKpZ2ZUyqjHbfufSuq15XjQxO0s0jwztMrMUGWaJoiCFQDRpcnAA386kLvhiSSxTtq1Q69ABGk610nO3p8xS42NkFDzSYbeCS4ZJ5rgNIiwlVTQBqwrOwBCggZJySe1b052t2GUEjZ936YxvILk6Yyo9M5Bz2wa8vyXBoWNJJ06ckjxEFCYxL8cahkI6foCDjbB2rweWi17bzkAQ2sJRWLlpJW206xpAwmXIOe7Z2p0sbNfOvMM9pPaLGU6LsTc6lyRErxKSpzsR1M1wcG52kzctchWVZ4o7VUwpZZQxXLMwHYA6jgYqx8f5chvP+MZB+plh8BA8MwUFt1PiGkEfMdjXE3JNvpKq0ynMDK2UJRrdNCEArg5HcHIPyqpxrY2a7nnuBYY7gJI0blgxyg0FH0Mu7DW2oHZc5AyK67Xm2KS6azVHLKSC2U2IXVkpq1hN8B8YJ865LzkaCUKHmuMiJomYGPU6s2vJ8GFIb90DYYORXSeUojcJdNJMxjYOiMU0hwmjVkLqxj9nVj5VOgbPL86QCMSlZNLWtxddhnRbFQ479zqGK03PPUUYXqRSoTGJWVjGGjhLFVkI1b5wTpGTgHavI5Fg0shluWVre4t1BZP1cVzguF8HfIyCc/euziHKsUrpIHljdIlhJQpl41OoK2pDjfO4wfE3rTpGxZ82xS3TWaKxZSVLak7hdWdGrXoI2D4wTtmvXGuao7d2jMcknTiE05TTiGIkjW2SM/CxwMnCk15flSJrlbxpJmZH6iISpRX0aMg6deMfs6sZr1xrlaK5dpGeaPqRCGcRsoE0QJIRsqcDxMMjBwxGfSdNjZz8E4xNPfXcRyLeERCPCr4upGH1FgxbcHIGMYO++1cMfMtwQLUlPfP0gbdsKcdFcy9TTn+oH41Y+H8JjhlmmTVmYx6wSNI6UYjXTtkDSB3J3rmblqA3TX519V4eiQCNGO2oDHx42znsKWhsg+Jc8Zhn6CmOeE25xJpbwTXCxbhWOlsavCcEbZFTQ5oi1aMP/S3tc42Domst/Dio229n9skbRCS4KtHDFu0YIS3lEsajCeTbEnJIJzvvXX/ALIw9brmSf8ApDXHT1L0+q6FGONOogjyz3FdPkGzZy/zbDdv04wykx9WPJU64841AKSV8tjg7irDUFwDlqO0P6t5WQLoRG0aY0znSNKgn0yxJwBU7XEqvRRSlKgFKUoBSlKAUpSgFKUoBSlKAUpSgFKUoBWMVmlAKxWaUBilZpQGKVmlAYpWaUApSlAYrNKUApSlAKUpQClKUApSlAKUpQClKUApSlAKUpQClKUApSlAKUpQClKUApSlAKUpQClKUApSlAKUpQClKUApSlAKUpQClKUApSlAKUpQClKUApSlAKUpQClKUApSlAKUpQClKUApSlAKUpQClKUApSlAKUpQClKUApSl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pic>
        <p:nvPicPr>
          <p:cNvPr id="8" name="Picture 6"/>
          <p:cNvPicPr>
            <a:picLocks noChangeAspect="1"/>
          </p:cNvPicPr>
          <p:nvPr/>
        </p:nvPicPr>
        <p:blipFill rotWithShape="1">
          <a:blip r:embed="rId2"/>
          <a:srcRect t="88406"/>
          <a:stretch/>
        </p:blipFill>
        <p:spPr>
          <a:xfrm>
            <a:off x="9190159" y="5983870"/>
            <a:ext cx="3001841" cy="556591"/>
          </a:xfrm>
          <a:prstGeom prst="rect">
            <a:avLst/>
          </a:prstGeom>
        </p:spPr>
      </p:pic>
      <p:pic>
        <p:nvPicPr>
          <p:cNvPr id="7" name="Picture 6"/>
          <p:cNvPicPr>
            <a:picLocks noChangeAspect="1"/>
          </p:cNvPicPr>
          <p:nvPr/>
        </p:nvPicPr>
        <p:blipFill rotWithShape="1">
          <a:blip r:embed="rId2"/>
          <a:srcRect t="3764" b="10702"/>
          <a:stretch/>
        </p:blipFill>
        <p:spPr>
          <a:xfrm>
            <a:off x="1143000" y="1690688"/>
            <a:ext cx="3396008" cy="4645400"/>
          </a:xfrm>
          <a:prstGeom prst="rect">
            <a:avLst/>
          </a:prstGeom>
        </p:spPr>
      </p:pic>
      <p:grpSp>
        <p:nvGrpSpPr>
          <p:cNvPr id="9" name="Grupo 8"/>
          <p:cNvGrpSpPr/>
          <p:nvPr/>
        </p:nvGrpSpPr>
        <p:grpSpPr>
          <a:xfrm>
            <a:off x="0" y="-3375"/>
            <a:ext cx="12192001" cy="834190"/>
            <a:chOff x="0" y="-3375"/>
            <a:chExt cx="12192001" cy="834190"/>
          </a:xfrm>
        </p:grpSpPr>
        <p:pic>
          <p:nvPicPr>
            <p:cNvPr id="11"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3968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6" descr="Resultado de imagem para reu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sp>
        <p:nvSpPr>
          <p:cNvPr id="3" name="AutoShape 4" descr="data:image/jpeg;base64,/9j/4AAQSkZJRgABAQAAAQABAAD/2wCEAAkGBxISEhUPEBMRExIVEhcVExgVFRgWFhYWFxcZGRkXGhoaHSggGBomGxcXITUhKCkrMS8vFx81ODMsNyg5LisBCgoKDg0OGxAQGy0mICUtLy0vLy0tLS4tLi8vLi03LS03LS03Li0rLS0vLSstLS0tLS0tNy0wLis1MjE1LS01Lf/AABEIAIYBDgMBIgACEQEDEQH/xAAcAAEAAgMBAQEAAAAAAAAAAAAABQYBAwQCBwj/xABAEAACAQMCBAMGAgYHCQAAAAABAgMABBESIQUGEzEiQVEHFDJhcYGRoRUjQlJygjRTYoOy0fAWJDNjscHCw+H/xAAZAQEBAQEBAQAAAAAAAAAAAAAAAQMCBAX/xAAqEQACAgIABQIFBQAAAAAAAAAAAQIRAyEEEiIxYUFxUYGRsfATFHKh4f/aAAwDAQACEQMRAD8A+40pSgFKUoBSlKAUpSgFKUoBSlKAUpSgFKUoBSlKAUpSgFKUoBSlKAUpSgFKUoBSlKAUpSgFKUoBSlKAUpSgFKUoBSlKAUpSgFKUoBSlKAUpSgFKUoBSlKAUpSgFKUoBSlKAUpSgFKUoBSlKAUpSgFKUoBSsE1XeYOboLY6CwL9vPSD6EgHf5UWwWPNKqdtc3NwqypKNDAFTGBpwe2O9bTDdruJXP1wfyxSgWbNZqu2/HHQ6bhcj99R/1H+X4VPRShgGUggjIIoDZSlKAUpSgFKUoBSlKAUpSgFKUoBSlKAUpSgFKUoBSlKAUpSgFKUoBSlKAUpSgKZ7SuZzZwiOI4nmyFPmij4n+u+B8/pVN9nPDzcyyoYi1o6gS9XU3iG+zgAa9wfLY/KurnWyW54qIp5DHF0gqsNz4cZUZ8yz/ntV+5Ot4o7WOKE5CDD5BDa8+LUCAQc52IFbWow13OO7JiCFUUIgCqowoAwAPlUbzJxdLaFnZkDlWEStnDvg4Xw7/wCvKpOaQKpZiAoBJJ7AAZJr4lzRzTJdzCRSUjjOYR2I/tH+0f8AKmDA8shOXKjm43zNcsiQaXt9KeJRldWdwcEaguDgbk+eam/ZnzY6TLaTtqjk2jLd1fyGfQ5/Goc8bkuOnBNHbzMSI0klDaxrYBSWDDIB9QdqrUGtT1FByjAk/ukEYz6b16cmKk01RxGVn6azUdxTj9tbEC4mjjZhlVJy7D1CDLEdtwPOvN9xUR2bXhGdNuZcepCagPudqqPsktDNE/Fbg9S5uJXGo76EQ6dC/ujUG/KvEo6bZrZZ7bm+xc4W5h1alXSzaH1MdKgK2GOSQO1beJczWdu/TuLiGJ8A6XbBwe1RfOnKwuzbzRqonguYZAx2zGsil1J89hkD1xXj2j2Mc1vCkihg19aofULJOiN9MqTVSjaBZrK8jmRZYmV42GVZTkEeoNcvFuP21qVFzNFCXBKa2xqC4zj6ZH41S/ZLdPD7zwmY/rLWYlM9zG3/AN3/AJxVa9p494zendFu1tIPQqgYyt95Mr/d1Vj6qYs+qSczWaxLcNcRCFmKq5OFJHcZ+1Y4fzPZzsUguIpGALEK2cAdz9BW7jkS+7TrgaehJtgY+A+VU/2JKP0bnG5nkz8/hqKK5WxZZBzjYZwLqHP8W9dnD+O28+RBNFKR3COCw+o7iqPbaV5il7Ae658gM6Y657+ETcbgksRlY1U3EkY/V7FtQZhsSU0j6kd8bZWfQ/awera6ea/T2PqAeuaPiEbStArKZEUMy53AbsSKzPOqI0jEBVUsxPkAMk/lXy2C5mtb+24lNqEd/kSAgjphjhFPphemfs9VujHh+H/WUt7rXl/D6WfTeKcXgtlD3EiRqxwCxwCcZx+ArhPOFjt/vMO/9qs8d4Il20Bk3SGbqlSPiIUgD6AkH54qp88ADivDAO2v/wBi0baOuHxY8tK3dNv5J19i3Q812TkhbiElVLsA2SFUZJ+leY+b7FiFW5hJJwAG3J9KzNwKM3iXwwJFjaNtvjVsYz8xg/jVU5SiX9M8QAAGAMbds4zj0o20WGHFOEpJvSv53VFtXmmzMgg94h6hbQF1AHVnGPrnau6+4jHChkmZUQEAsxwN+1U32g8urdS26JhJWEulwAN1TUob5ZA+ddHInMTTq1ndjTdwHTIG21qNg2D3OMZ+oPY1L3Qlw8XiWSD/AJL1W+5PcP5ltJ3EcM8UjnJCq2TgdzitvEuO29vjryohPwgnLH6KNz9hVc5caO1tr6ZUAEdzcOcDyRQcVyezC2MyPxOfx3E0jAMd9KIcaV9BnP4Vb3Qlw8EpT3yql5bZZIObbJzpW4i1ZA0sdD5JwMK2Cdz6VI33EI4UMkzpGg7szAAZ2H3z5VBc38ue8iKWJU60M0bqTtlAw1qT9Nx8xUJ7TJnhls7pkaS2ilJlUDIB20k+Q2zjPnRuiY8OPLKMYt27te3b6lmg5usn2FxGDts2UJyQBgMAW3I7etTtUTiF1Z8WiVbeWL3hHSSMP4XGlgWGk7kacjbO+KvQojPLjUEtNP1TM0pSqYClKUBSuP8AC45bh4pRswDIw+JGIxrU+RBH5VXofaBJDdNE6W7xCQRySIjrI4Tw6sltznPcev1q+8xWDOFljGXjzsP2lPcfiAa+Lc32QinMikaJsuAO4OfGPxOfv8q3wcsnUjid1o+03em9tGELkLNEdDdu42z6eh+9fIL/AJUvII2mlh0ovc6lP3wGzipf2VtcSXGEkYQxrqkG5VsjAHoCe/8AKa+ic6BfcbjWMgRMfXcdvzrWGR4J8sXaZy1zrZ8HkbFXuz4QrWMkhi6c90CTkk92yuAQNKk7hfpuao/DXHVWR06kcbB5RnAKAjIz8+2POvsvA0a6ZJpF0IoDFR214zpHyH/au+LyW9DHHRLcQ4T1bJ7PONVuYs+QOjAP41TvZBxDpwvwucdK5t5XOhtmZWOrUM/F4i248sHzr6KRVZ4wnCrhg1xJZmRDgP1kSRT8nVgwP3rxKWmmaNFX9pkbQT2fQuLmP3m6WOULM2NLOgyoOdPxHtip/nYx21tboXOleIWZy7lmwtwjMSWOSAAT9K2WdtweJxKJLRpB8LyXCyuPo0jkivXFoOD3La7h7KVsYy8yHb5eLauuZaXwBVufY57PiUF/aLqN0htiPIykaUJx37qf7s+tPanYpbcPs7ZT8FwgyTuxCtqb5knJ+9XK0uOGRokaTWQSNtUY60Z0Mc7jLbHc/jXJxK14NcOZbh7GVz5tMhP28W3aqp7V+gonuNsPdpzkY6En+A1TvYkR+jQPPryf+NS8icJaEWzSWZhUkhOumnfuMatxv2rxwyDg9sxa3eyiJBBKTIMg+virlNKLj5FFams4p+PzRzKkkZttw2CM6E/PvXrgtweD3ZsZifc5zrgkbsjHbBPYeh+x86nU4fwYN1A1kG/e6yavx1ZqQ4pccMuVCXE1lIqnKhpozg+o8VZ0fRfFwaUXbjypNeV6ryc3OVyJBDw9XAa6fSxBGRCvikI+oGB5ZaoznPlN3s5CLq6laJTJGj9HTlR2GmIHOMgYPpXUeG8FyG1WOoYAPWXIA7YOrYCpO8veHSx9CWe0aMD4TOmMDbfxb0atbM4cRHG4cjenb0vzto88i8cF3ZxykjWBokAO4de+fTIwfoarfPjj9K8M3Gz+v/MWp3hkfCbdtdvJZRsRglZkGR6fFWi44fwWRi8jWLOTklpkJ9e5b1o06Liz4seZzSdO67eq9y2gjvXz7lRx+muIbjcDG/ftVmS/4eI+gLi1Eekrp66YwfLOrNR0VhwZXEitYq4OdQnXVn66qNGeDLCEZxd9Sr+158HTxu9jW+skZgCxmwMj+r/0PvUZz7wKTUvFLLIuYPEwXfqoO4x5kDbHmM11XljwaVzLI9i8jHJYzIT/AIql4OM2SKEW5tQqjAHWTsP5qVZY8Qsbg4XpU77P87Fe5OPv3D7r9n3mW4HfONaAVz+y296ccnDZvBcQSOdDHBKsc5APcZz9iKsfD+IcPgUpDcWiKzs5AmTGpu5+Kubip4XcFWmms2ZfhYTIrj6MGBFRJ9zuXEwlzwa6ZNNfFNf5ogPaLG0L27wz3EbTXASRRM2MHzVSSF+1Tk/GI7a7i4dKR0ZYSUaUliZNR8LMxOQR2z5jHmBWLWHhMbCQS2jSDs8lwsrD6NI5IrdxFuF3B1TyWMh06QWljOFznHxetWg+IxuMYStpJ79fH09yq+0jlu3hjW8tF6NwJkCCMka2Y7YX94bHIr6XZ6ummv4tC6vrgZ/OqzZxcKicSLNall+AvciTT/Drc6ftVpglV1DoysrAFSpBBB7EEdxRKjPNn54Rg23V7f29ex7pSlU8wpSlAYqnc4cjJelZEfpOuc7ZVs47jyO1XKsYqptdhRTuE8PmsoxBHESo81wxY+pxuT9a33zXE8bwmGTS6MrZGnZhjzxVqxTFLd2Sih8scgLArCZtWrGrtkgbgfIbVeYYVUBVAAHYCveKzRtvuWqMGqNd8fvEF9ciSIxWd30ukY93jEcLk69WzfrTjbyFXhqrknKETySs0tz05phNLDqURO4CDcBNenEabasHFWNJ7DOO551SEzdTL6bxoIwNEQGIY5NJaRwpJ17bgnOMbVIyczjWsccE8rGJJZAgXMSSEhSwJGo7NsuTtWu75Tifq4lnQzXBuHKlCNTRpEV0shBXCA7gkHzrWvJcC9MQy3MKpDHCQjgdSONiyhyVJzkncEHBI+l6SbNo5tjMvTWOUoZXgSXw9N50UkxjfI7EBiAMjGc1pHPFsUaXEmlbVLhjjsJGKpGc9pCR2PauiHlSFZhMHl0iZp1hLL0lmYYLgY1eZOM4ySa1QclWqx3MQ6hW6fXJlhlSN1CbeEBskZz3NOkbNS87xEKFimaVrg2/SUozdQRmUeINoKlR8Wcd/SnOXM7WTQHSzrIJdSKpZ2ZUyqjHbfufSuq15XjQxO0s0jwztMrMUGWaJoiCFQDRpcnAA386kLvhiSSxTtq1Q69ABGk610nO3p8xS42NkFDzSYbeCS4ZJ5rgNIiwlVTQBqwrOwBCggZJySe1b052t2GUEjZ936YxvILk6Yyo9M5Bz2wa8vyXBoWNJJ06ckjxEFCYxL8cahkI6foCDjbB2rweWi17bzkAQ2sJRWLlpJW206xpAwmXIOe7Z2p0sbNfOvMM9pPaLGU6LsTc6lyRErxKSpzsR1M1wcG52kzctchWVZ4o7VUwpZZQxXLMwHYA6jgYqx8f5chvP+MZB+plh8BA8MwUFt1PiGkEfMdjXE3JNvpKq0ynMDK2UJRrdNCEArg5HcHIPyqpxrY2a7nnuBYY7gJI0blgxyg0FH0Mu7DW2oHZc5AyK67Xm2KS6azVHLKSC2U2IXVkpq1hN8B8YJ865LzkaCUKHmuMiJomYGPU6s2vJ8GFIb90DYYORXSeUojcJdNJMxjYOiMU0hwmjVkLqxj9nVj5VOgbPL86QCMSlZNLWtxddhnRbFQ479zqGK03PPUUYXqRSoTGJWVjGGjhLFVkI1b5wTpGTgHavI5Fg0shluWVre4t1BZP1cVzguF8HfIyCc/euziHKsUrpIHljdIlhJQpl41OoK2pDjfO4wfE3rTpGxZ82xS3TWaKxZSVLak7hdWdGrXoI2D4wTtmvXGuao7d2jMcknTiE05TTiGIkjW2SM/CxwMnCk15flSJrlbxpJmZH6iISpRX0aMg6deMfs6sZr1xrlaK5dpGeaPqRCGcRsoE0QJIRsqcDxMMjBwxGfSdNjZz8E4xNPfXcRyLeERCPCr4upGH1FgxbcHIGMYO++1cMfMtwQLUlPfP0gbdsKcdFcy9TTn+oH41Y+H8JjhlmmTVmYx6wSNI6UYjXTtkDSB3J3rmblqA3TX519V4eiQCNGO2oDHx42znsKWhsg+Jc8Zhn6CmOeE25xJpbwTXCxbhWOlsavCcEbZFTQ5oi1aMP/S3tc42Domst/Dio229n9skbRCS4KtHDFu0YIS3lEsajCeTbEnJIJzvvXX/ALIw9brmSf8ApDXHT1L0+q6FGONOogjyz3FdPkGzZy/zbDdv04wykx9WPJU64841AKSV8tjg7irDUFwDlqO0P6t5WQLoRG0aY0znSNKgn0yxJwBU7XEqvRRSlKgFKUoBSlKAUpSgFKUoBSlKAUpSgFKUoBWMVmlAKxWaUBilZpQGKVmlAYpWaUApSlAYrNKUApSlAKUpQClKUApSlAKUpQClKUApSlAKUpQClKUApSlAKUpQClKUApSlAKUpQClKUApSlAKUpQClKUApSlAKUpQClKUApSlAKUpQClKUApSlAKUpQClKUApSlAKUpQClKUApSlAKUpQClKUApSlAKUpQClKUApSl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grpSp>
        <p:nvGrpSpPr>
          <p:cNvPr id="9" name="Group 23"/>
          <p:cNvGrpSpPr>
            <a:grpSpLocks/>
          </p:cNvGrpSpPr>
          <p:nvPr/>
        </p:nvGrpSpPr>
        <p:grpSpPr bwMode="auto">
          <a:xfrm>
            <a:off x="1447800" y="1143000"/>
            <a:ext cx="8923338" cy="5349875"/>
            <a:chOff x="162122" y="788995"/>
            <a:chExt cx="8923414" cy="5349769"/>
          </a:xfrm>
        </p:grpSpPr>
        <p:pic>
          <p:nvPicPr>
            <p:cNvPr id="1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122" y="788995"/>
              <a:ext cx="8923414" cy="5349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Rectangle 9"/>
            <p:cNvSpPr/>
            <p:nvPr/>
          </p:nvSpPr>
          <p:spPr>
            <a:xfrm>
              <a:off x="3689577" y="1069976"/>
              <a:ext cx="1243024" cy="46671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Investimento</a:t>
              </a:r>
              <a:r>
                <a:rPr lang="en-US" sz="1100" dirty="0">
                  <a:latin typeface="Arial"/>
                  <a:cs typeface="Arial"/>
                </a:rPr>
                <a:t> </a:t>
              </a:r>
              <a:r>
                <a:rPr lang="en-US" sz="1100" dirty="0" err="1">
                  <a:latin typeface="Arial"/>
                  <a:cs typeface="Arial"/>
                </a:rPr>
                <a:t>Responsável</a:t>
              </a:r>
              <a:endParaRPr lang="en-US" sz="1100" dirty="0">
                <a:latin typeface="Arial"/>
                <a:cs typeface="Arial"/>
              </a:endParaRPr>
            </a:p>
          </p:txBody>
        </p:sp>
        <p:sp>
          <p:nvSpPr>
            <p:cNvPr id="13" name="Rectangle 10"/>
            <p:cNvSpPr/>
            <p:nvPr/>
          </p:nvSpPr>
          <p:spPr>
            <a:xfrm>
              <a:off x="527250" y="1824024"/>
              <a:ext cx="1243024" cy="466716"/>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a:latin typeface="Arial"/>
                  <a:cs typeface="Arial"/>
                </a:rPr>
                <a:t>ESG* (entre </a:t>
              </a:r>
              <a:r>
                <a:rPr lang="en-US" sz="1100" dirty="0" err="1">
                  <a:latin typeface="Arial"/>
                  <a:cs typeface="Arial"/>
                </a:rPr>
                <a:t>setores</a:t>
              </a:r>
              <a:r>
                <a:rPr lang="en-US" sz="1100" dirty="0">
                  <a:latin typeface="Arial"/>
                  <a:cs typeface="Arial"/>
                </a:rPr>
                <a:t>)</a:t>
              </a:r>
            </a:p>
          </p:txBody>
        </p:sp>
        <p:sp>
          <p:nvSpPr>
            <p:cNvPr id="14" name="Rectangle 11"/>
            <p:cNvSpPr/>
            <p:nvPr/>
          </p:nvSpPr>
          <p:spPr>
            <a:xfrm>
              <a:off x="679651" y="2395513"/>
              <a:ext cx="1090622" cy="46830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Critérios</a:t>
              </a:r>
              <a:r>
                <a:rPr lang="en-US" sz="1100" dirty="0">
                  <a:latin typeface="Arial"/>
                  <a:cs typeface="Arial"/>
                </a:rPr>
                <a:t> </a:t>
              </a:r>
              <a:r>
                <a:rPr lang="en-US" sz="1100" dirty="0" err="1">
                  <a:latin typeface="Arial"/>
                  <a:cs typeface="Arial"/>
                </a:rPr>
                <a:t>positivos</a:t>
              </a:r>
              <a:endParaRPr lang="en-US" sz="1100" dirty="0">
                <a:latin typeface="Arial"/>
                <a:cs typeface="Arial"/>
              </a:endParaRPr>
            </a:p>
          </p:txBody>
        </p:sp>
        <p:sp>
          <p:nvSpPr>
            <p:cNvPr id="15" name="Rectangle 12"/>
            <p:cNvSpPr/>
            <p:nvPr/>
          </p:nvSpPr>
          <p:spPr>
            <a:xfrm>
              <a:off x="679651" y="3024151"/>
              <a:ext cx="1090622" cy="46830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Critérios</a:t>
              </a:r>
              <a:r>
                <a:rPr lang="en-US" sz="1100" dirty="0">
                  <a:latin typeface="Arial"/>
                  <a:cs typeface="Arial"/>
                </a:rPr>
                <a:t> </a:t>
              </a:r>
              <a:r>
                <a:rPr lang="en-US" sz="1100" dirty="0" err="1">
                  <a:latin typeface="Arial"/>
                  <a:cs typeface="Arial"/>
                </a:rPr>
                <a:t>negativos</a:t>
              </a:r>
              <a:endParaRPr lang="en-US" sz="1100" dirty="0">
                <a:latin typeface="Arial"/>
                <a:cs typeface="Arial"/>
              </a:endParaRPr>
            </a:p>
          </p:txBody>
        </p:sp>
        <p:sp>
          <p:nvSpPr>
            <p:cNvPr id="16" name="Rectangle 13"/>
            <p:cNvSpPr/>
            <p:nvPr/>
          </p:nvSpPr>
          <p:spPr>
            <a:xfrm>
              <a:off x="2122702" y="1824024"/>
              <a:ext cx="1243023" cy="466716"/>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a:latin typeface="Arial"/>
                  <a:cs typeface="Arial"/>
                </a:rPr>
                <a:t>ESG* (</a:t>
              </a:r>
              <a:r>
                <a:rPr lang="en-US" sz="1100" dirty="0" err="1">
                  <a:latin typeface="Arial"/>
                  <a:cs typeface="Arial"/>
                </a:rPr>
                <a:t>ambiente</a:t>
              </a:r>
              <a:r>
                <a:rPr lang="en-US" sz="1100" dirty="0">
                  <a:latin typeface="Arial"/>
                  <a:cs typeface="Arial"/>
                </a:rPr>
                <a:t>)</a:t>
              </a:r>
            </a:p>
          </p:txBody>
        </p:sp>
        <p:sp>
          <p:nvSpPr>
            <p:cNvPr id="17" name="Rectangle 14"/>
            <p:cNvSpPr/>
            <p:nvPr/>
          </p:nvSpPr>
          <p:spPr>
            <a:xfrm>
              <a:off x="2275103" y="2290740"/>
              <a:ext cx="1090621" cy="73341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latin typeface="Arial"/>
                  <a:cs typeface="Arial"/>
                </a:rPr>
                <a:t>Alterações</a:t>
              </a:r>
              <a:r>
                <a:rPr lang="en-US" sz="900" dirty="0">
                  <a:latin typeface="Arial"/>
                  <a:cs typeface="Arial"/>
                </a:rPr>
                <a:t> </a:t>
              </a:r>
              <a:r>
                <a:rPr lang="en-US" sz="900" dirty="0" err="1">
                  <a:latin typeface="Arial"/>
                  <a:cs typeface="Arial"/>
                </a:rPr>
                <a:t>climáticas</a:t>
              </a:r>
              <a:r>
                <a:rPr lang="en-US" sz="900" dirty="0">
                  <a:latin typeface="Arial"/>
                  <a:cs typeface="Arial"/>
                </a:rPr>
                <a:t> e </a:t>
              </a:r>
              <a:r>
                <a:rPr lang="en-US" sz="900" dirty="0" err="1">
                  <a:latin typeface="Arial"/>
                  <a:cs typeface="Arial"/>
                </a:rPr>
                <a:t>fundos</a:t>
              </a:r>
              <a:r>
                <a:rPr lang="en-US" sz="900" dirty="0">
                  <a:latin typeface="Arial"/>
                  <a:cs typeface="Arial"/>
                </a:rPr>
                <a:t> </a:t>
              </a:r>
              <a:r>
                <a:rPr lang="en-US" sz="900" dirty="0" err="1">
                  <a:latin typeface="Arial"/>
                  <a:cs typeface="Arial"/>
                </a:rPr>
                <a:t>energia</a:t>
              </a:r>
              <a:r>
                <a:rPr lang="en-US" sz="900" dirty="0">
                  <a:latin typeface="Arial"/>
                  <a:cs typeface="Arial"/>
                </a:rPr>
                <a:t> </a:t>
              </a:r>
              <a:r>
                <a:rPr lang="en-US" sz="900" dirty="0" err="1">
                  <a:latin typeface="Arial"/>
                  <a:cs typeface="Arial"/>
                </a:rPr>
                <a:t>renovável</a:t>
              </a:r>
              <a:endParaRPr lang="en-US" sz="900" dirty="0">
                <a:latin typeface="Arial"/>
                <a:cs typeface="Arial"/>
              </a:endParaRPr>
            </a:p>
            <a:p>
              <a:pPr algn="ctr" fontAlgn="auto">
                <a:spcBef>
                  <a:spcPts val="0"/>
                </a:spcBef>
                <a:spcAft>
                  <a:spcPts val="0"/>
                </a:spcAft>
                <a:defRPr/>
              </a:pPr>
              <a:endParaRPr lang="en-US" sz="900" dirty="0">
                <a:latin typeface="Arial"/>
                <a:cs typeface="Arial"/>
              </a:endParaRPr>
            </a:p>
          </p:txBody>
        </p:sp>
        <p:sp>
          <p:nvSpPr>
            <p:cNvPr id="18" name="Rectangle 15"/>
            <p:cNvSpPr/>
            <p:nvPr/>
          </p:nvSpPr>
          <p:spPr>
            <a:xfrm>
              <a:off x="2275103" y="3120986"/>
              <a:ext cx="1090621" cy="474654"/>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latin typeface="Arial"/>
                  <a:cs typeface="Arial"/>
                </a:rPr>
                <a:t>Fundos</a:t>
              </a:r>
              <a:r>
                <a:rPr lang="en-US" sz="900" dirty="0">
                  <a:latin typeface="Arial"/>
                  <a:cs typeface="Arial"/>
                </a:rPr>
                <a:t> </a:t>
              </a:r>
              <a:r>
                <a:rPr lang="en-US" sz="900" dirty="0" err="1">
                  <a:latin typeface="Arial"/>
                  <a:cs typeface="Arial"/>
                </a:rPr>
                <a:t>ecológicos</a:t>
              </a:r>
              <a:r>
                <a:rPr lang="en-US" sz="900" dirty="0">
                  <a:latin typeface="Arial"/>
                  <a:cs typeface="Arial"/>
                </a:rPr>
                <a:t> e </a:t>
              </a:r>
              <a:r>
                <a:rPr lang="en-US" sz="900" dirty="0" err="1">
                  <a:latin typeface="Arial"/>
                  <a:cs typeface="Arial"/>
                </a:rPr>
                <a:t>ambientais</a:t>
              </a:r>
              <a:endParaRPr lang="en-US" sz="900" dirty="0">
                <a:latin typeface="Arial"/>
                <a:cs typeface="Arial"/>
              </a:endParaRPr>
            </a:p>
          </p:txBody>
        </p:sp>
        <p:sp>
          <p:nvSpPr>
            <p:cNvPr id="19" name="Rectangle 16"/>
            <p:cNvSpPr/>
            <p:nvPr/>
          </p:nvSpPr>
          <p:spPr>
            <a:xfrm>
              <a:off x="2275103" y="3760736"/>
              <a:ext cx="1090621" cy="47465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latin typeface="Arial"/>
                  <a:cs typeface="Arial"/>
                </a:rPr>
                <a:t>Fundos</a:t>
              </a:r>
              <a:r>
                <a:rPr lang="en-US" sz="900" dirty="0">
                  <a:latin typeface="Arial"/>
                  <a:cs typeface="Arial"/>
                </a:rPr>
                <a:t> de </a:t>
              </a:r>
              <a:r>
                <a:rPr lang="en-US" sz="900" dirty="0" err="1">
                  <a:latin typeface="Arial"/>
                  <a:cs typeface="Arial"/>
                </a:rPr>
                <a:t>Carbono</a:t>
              </a:r>
              <a:endParaRPr lang="en-US" sz="900" dirty="0">
                <a:latin typeface="Arial"/>
                <a:cs typeface="Arial"/>
              </a:endParaRPr>
            </a:p>
          </p:txBody>
        </p:sp>
        <p:sp>
          <p:nvSpPr>
            <p:cNvPr id="21" name="Rectangle 18"/>
            <p:cNvSpPr/>
            <p:nvPr/>
          </p:nvSpPr>
          <p:spPr>
            <a:xfrm>
              <a:off x="2275103" y="4387786"/>
              <a:ext cx="1090621" cy="474654"/>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latin typeface="Arial"/>
                  <a:cs typeface="Arial"/>
                </a:rPr>
                <a:t>Fundos</a:t>
              </a:r>
              <a:r>
                <a:rPr lang="en-US" sz="900" dirty="0">
                  <a:latin typeface="Arial"/>
                  <a:cs typeface="Arial"/>
                </a:rPr>
                <a:t> de </a:t>
              </a:r>
              <a:r>
                <a:rPr lang="en-US" sz="900" dirty="0" err="1">
                  <a:latin typeface="Arial"/>
                  <a:cs typeface="Arial"/>
                </a:rPr>
                <a:t>floresta</a:t>
              </a:r>
              <a:r>
                <a:rPr lang="en-US" sz="900" dirty="0">
                  <a:latin typeface="Arial"/>
                  <a:cs typeface="Arial"/>
                </a:rPr>
                <a:t> </a:t>
              </a:r>
              <a:r>
                <a:rPr lang="en-US" sz="900" dirty="0" err="1">
                  <a:latin typeface="Arial"/>
                  <a:cs typeface="Arial"/>
                </a:rPr>
                <a:t>sustentável</a:t>
              </a:r>
              <a:endParaRPr lang="en-US" sz="900" dirty="0">
                <a:latin typeface="Arial"/>
                <a:cs typeface="Arial"/>
              </a:endParaRPr>
            </a:p>
          </p:txBody>
        </p:sp>
        <p:sp>
          <p:nvSpPr>
            <p:cNvPr id="22" name="Rectangle 19"/>
            <p:cNvSpPr/>
            <p:nvPr/>
          </p:nvSpPr>
          <p:spPr>
            <a:xfrm>
              <a:off x="2275103" y="5014836"/>
              <a:ext cx="1090621" cy="47465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latin typeface="Arial"/>
                  <a:cs typeface="Arial"/>
                </a:rPr>
                <a:t>Fundos</a:t>
              </a:r>
              <a:r>
                <a:rPr lang="en-US" sz="900" dirty="0">
                  <a:latin typeface="Arial"/>
                  <a:cs typeface="Arial"/>
                </a:rPr>
                <a:t> de </a:t>
              </a:r>
              <a:r>
                <a:rPr lang="en-US" sz="900" dirty="0" err="1">
                  <a:latin typeface="Arial"/>
                  <a:cs typeface="Arial"/>
                </a:rPr>
                <a:t>água</a:t>
              </a:r>
              <a:r>
                <a:rPr lang="en-US" sz="900" dirty="0">
                  <a:latin typeface="Arial"/>
                  <a:cs typeface="Arial"/>
                </a:rPr>
                <a:t> </a:t>
              </a:r>
              <a:r>
                <a:rPr lang="en-US" sz="900" dirty="0" err="1">
                  <a:latin typeface="Arial"/>
                  <a:cs typeface="Arial"/>
                </a:rPr>
                <a:t>sustentáveç</a:t>
              </a:r>
              <a:endParaRPr lang="en-US" sz="900" dirty="0">
                <a:latin typeface="Arial"/>
                <a:cs typeface="Arial"/>
              </a:endParaRPr>
            </a:p>
          </p:txBody>
        </p:sp>
        <p:sp>
          <p:nvSpPr>
            <p:cNvPr id="23" name="Rectangle 20"/>
            <p:cNvSpPr/>
            <p:nvPr/>
          </p:nvSpPr>
          <p:spPr>
            <a:xfrm>
              <a:off x="3676877" y="1831961"/>
              <a:ext cx="1243024" cy="46671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eSg</a:t>
              </a:r>
              <a:r>
                <a:rPr lang="en-US" sz="1100" dirty="0">
                  <a:latin typeface="Arial"/>
                  <a:cs typeface="Arial"/>
                </a:rPr>
                <a:t>* (Social)</a:t>
              </a:r>
            </a:p>
          </p:txBody>
        </p:sp>
        <p:sp>
          <p:nvSpPr>
            <p:cNvPr id="24" name="Rectangle 21"/>
            <p:cNvSpPr/>
            <p:nvPr/>
          </p:nvSpPr>
          <p:spPr>
            <a:xfrm>
              <a:off x="3841978" y="2419325"/>
              <a:ext cx="1090622" cy="474654"/>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Fundos</a:t>
              </a:r>
              <a:r>
                <a:rPr lang="en-US" sz="900" dirty="0">
                  <a:solidFill>
                    <a:schemeClr val="tx1"/>
                  </a:solidFill>
                  <a:latin typeface="Arial"/>
                  <a:cs typeface="Arial"/>
                </a:rPr>
                <a:t> </a:t>
              </a:r>
              <a:r>
                <a:rPr lang="en-US" sz="900" dirty="0" err="1">
                  <a:solidFill>
                    <a:schemeClr val="tx1"/>
                  </a:solidFill>
                  <a:latin typeface="Arial"/>
                  <a:cs typeface="Arial"/>
                </a:rPr>
                <a:t>para</a:t>
              </a:r>
              <a:r>
                <a:rPr lang="en-US" sz="900" dirty="0">
                  <a:solidFill>
                    <a:schemeClr val="tx1"/>
                  </a:solidFill>
                  <a:latin typeface="Arial"/>
                  <a:cs typeface="Arial"/>
                </a:rPr>
                <a:t> </a:t>
              </a:r>
              <a:r>
                <a:rPr lang="en-US" sz="900" dirty="0" err="1">
                  <a:solidFill>
                    <a:schemeClr val="tx1"/>
                  </a:solidFill>
                  <a:latin typeface="Arial"/>
                  <a:cs typeface="Arial"/>
                </a:rPr>
                <a:t>Microcrédito</a:t>
              </a:r>
              <a:endParaRPr lang="en-US" sz="900" dirty="0">
                <a:solidFill>
                  <a:schemeClr val="tx1"/>
                </a:solidFill>
                <a:latin typeface="Arial"/>
                <a:cs typeface="Arial"/>
              </a:endParaRPr>
            </a:p>
          </p:txBody>
        </p:sp>
        <p:sp>
          <p:nvSpPr>
            <p:cNvPr id="25" name="Rectangle 22"/>
            <p:cNvSpPr/>
            <p:nvPr/>
          </p:nvSpPr>
          <p:spPr>
            <a:xfrm>
              <a:off x="3841978" y="2997163"/>
              <a:ext cx="1090622" cy="712774"/>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Fundos</a:t>
              </a:r>
              <a:r>
                <a:rPr lang="en-US" sz="900" dirty="0">
                  <a:solidFill>
                    <a:schemeClr val="tx1"/>
                  </a:solidFill>
                  <a:latin typeface="Arial"/>
                  <a:cs typeface="Arial"/>
                </a:rPr>
                <a:t> </a:t>
              </a:r>
              <a:r>
                <a:rPr lang="en-US" sz="900" dirty="0" err="1">
                  <a:solidFill>
                    <a:schemeClr val="tx1"/>
                  </a:solidFill>
                  <a:latin typeface="Arial"/>
                  <a:cs typeface="Arial"/>
                </a:rPr>
                <a:t>para</a:t>
              </a:r>
              <a:r>
                <a:rPr lang="en-US" sz="900" dirty="0">
                  <a:solidFill>
                    <a:schemeClr val="tx1"/>
                  </a:solidFill>
                  <a:latin typeface="Arial"/>
                  <a:cs typeface="Arial"/>
                </a:rPr>
                <a:t> </a:t>
              </a:r>
              <a:r>
                <a:rPr lang="en-US" sz="900" dirty="0" err="1">
                  <a:solidFill>
                    <a:schemeClr val="tx1"/>
                  </a:solidFill>
                  <a:latin typeface="Arial"/>
                  <a:cs typeface="Arial"/>
                </a:rPr>
                <a:t>empreendedorismo</a:t>
              </a:r>
              <a:r>
                <a:rPr lang="en-US" sz="900" dirty="0">
                  <a:solidFill>
                    <a:schemeClr val="tx1"/>
                  </a:solidFill>
                  <a:latin typeface="Arial"/>
                  <a:cs typeface="Arial"/>
                </a:rPr>
                <a:t> social e </a:t>
              </a:r>
              <a:r>
                <a:rPr lang="en-US" sz="900" dirty="0" err="1">
                  <a:solidFill>
                    <a:schemeClr val="tx1"/>
                  </a:solidFill>
                  <a:latin typeface="Arial"/>
                  <a:cs typeface="Arial"/>
                </a:rPr>
                <a:t>fundos</a:t>
              </a:r>
              <a:r>
                <a:rPr lang="en-US" sz="900" dirty="0">
                  <a:solidFill>
                    <a:schemeClr val="tx1"/>
                  </a:solidFill>
                  <a:latin typeface="Arial"/>
                  <a:cs typeface="Arial"/>
                </a:rPr>
                <a:t> de </a:t>
              </a:r>
              <a:r>
                <a:rPr lang="en-US" sz="900" dirty="0" err="1">
                  <a:solidFill>
                    <a:schemeClr val="tx1"/>
                  </a:solidFill>
                  <a:latin typeface="Arial"/>
                  <a:cs typeface="Arial"/>
                </a:rPr>
                <a:t>solidariedade</a:t>
              </a:r>
              <a:endParaRPr lang="en-US" sz="900" dirty="0">
                <a:solidFill>
                  <a:schemeClr val="tx1"/>
                </a:solidFill>
                <a:latin typeface="Arial"/>
                <a:cs typeface="Arial"/>
              </a:endParaRPr>
            </a:p>
          </p:txBody>
        </p:sp>
        <p:sp>
          <p:nvSpPr>
            <p:cNvPr id="26" name="Rectangle 23"/>
            <p:cNvSpPr/>
            <p:nvPr/>
          </p:nvSpPr>
          <p:spPr>
            <a:xfrm>
              <a:off x="3841978" y="3760736"/>
              <a:ext cx="1090622" cy="474653"/>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Impacto</a:t>
              </a:r>
              <a:r>
                <a:rPr lang="en-US" sz="900" dirty="0">
                  <a:solidFill>
                    <a:schemeClr val="tx1"/>
                  </a:solidFill>
                  <a:latin typeface="Arial"/>
                  <a:cs typeface="Arial"/>
                </a:rPr>
                <a:t> Social</a:t>
              </a:r>
            </a:p>
          </p:txBody>
        </p:sp>
        <p:sp>
          <p:nvSpPr>
            <p:cNvPr id="27" name="Rectangle 24"/>
            <p:cNvSpPr/>
            <p:nvPr/>
          </p:nvSpPr>
          <p:spPr>
            <a:xfrm>
              <a:off x="3841978" y="4410010"/>
              <a:ext cx="1090622" cy="474654"/>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a:solidFill>
                    <a:schemeClr val="tx1"/>
                  </a:solidFill>
                  <a:latin typeface="Arial"/>
                  <a:cs typeface="Arial"/>
                </a:rPr>
                <a:t>Venture </a:t>
              </a:r>
              <a:r>
                <a:rPr lang="en-US" sz="900" dirty="0" err="1">
                  <a:solidFill>
                    <a:schemeClr val="tx1"/>
                  </a:solidFill>
                  <a:latin typeface="Arial"/>
                  <a:cs typeface="Arial"/>
                </a:rPr>
                <a:t>Filantropia</a:t>
              </a:r>
              <a:endParaRPr lang="en-US" sz="900" dirty="0">
                <a:solidFill>
                  <a:schemeClr val="tx1"/>
                </a:solidFill>
                <a:latin typeface="Arial"/>
                <a:cs typeface="Arial"/>
              </a:endParaRPr>
            </a:p>
          </p:txBody>
        </p:sp>
        <p:sp>
          <p:nvSpPr>
            <p:cNvPr id="28" name="Rectangle 25"/>
            <p:cNvSpPr/>
            <p:nvPr/>
          </p:nvSpPr>
          <p:spPr>
            <a:xfrm>
              <a:off x="5232640" y="1801800"/>
              <a:ext cx="1243024" cy="468303"/>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esG</a:t>
              </a:r>
              <a:r>
                <a:rPr lang="en-US" sz="1100" dirty="0">
                  <a:latin typeface="Arial"/>
                  <a:cs typeface="Arial"/>
                </a:rPr>
                <a:t>* (governance)</a:t>
              </a:r>
            </a:p>
          </p:txBody>
        </p:sp>
        <p:sp>
          <p:nvSpPr>
            <p:cNvPr id="29" name="Rectangle 27"/>
            <p:cNvSpPr/>
            <p:nvPr/>
          </p:nvSpPr>
          <p:spPr>
            <a:xfrm>
              <a:off x="5385041" y="2425675"/>
              <a:ext cx="1090622" cy="47465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Diálogo</a:t>
              </a:r>
              <a:endParaRPr lang="en-US" sz="900" dirty="0">
                <a:solidFill>
                  <a:schemeClr val="tx1"/>
                </a:solidFill>
                <a:latin typeface="Arial"/>
                <a:cs typeface="Arial"/>
              </a:endParaRPr>
            </a:p>
          </p:txBody>
        </p:sp>
        <p:sp>
          <p:nvSpPr>
            <p:cNvPr id="30" name="Rectangle 28"/>
            <p:cNvSpPr/>
            <p:nvPr/>
          </p:nvSpPr>
          <p:spPr>
            <a:xfrm>
              <a:off x="6801104" y="1793862"/>
              <a:ext cx="1244611" cy="468304"/>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100" dirty="0" err="1">
                  <a:latin typeface="Arial"/>
                  <a:cs typeface="Arial"/>
                </a:rPr>
                <a:t>Ética</a:t>
              </a:r>
              <a:endParaRPr lang="en-US" sz="1100" dirty="0">
                <a:latin typeface="Arial"/>
                <a:cs typeface="Arial"/>
              </a:endParaRPr>
            </a:p>
            <a:p>
              <a:pPr algn="ctr" fontAlgn="auto">
                <a:spcBef>
                  <a:spcPts val="0"/>
                </a:spcBef>
                <a:spcAft>
                  <a:spcPts val="0"/>
                </a:spcAft>
                <a:defRPr/>
              </a:pPr>
              <a:r>
                <a:rPr lang="en-US" sz="1100" dirty="0">
                  <a:latin typeface="Arial"/>
                  <a:cs typeface="Arial"/>
                </a:rPr>
                <a:t>(entre </a:t>
              </a:r>
              <a:r>
                <a:rPr lang="en-US" sz="1100" dirty="0" err="1">
                  <a:latin typeface="Arial"/>
                  <a:cs typeface="Arial"/>
                </a:rPr>
                <a:t>setores</a:t>
              </a:r>
              <a:r>
                <a:rPr lang="en-US" sz="1100" dirty="0">
                  <a:latin typeface="Arial"/>
                  <a:cs typeface="Arial"/>
                </a:rPr>
                <a:t>)</a:t>
              </a:r>
            </a:p>
          </p:txBody>
        </p:sp>
        <p:sp>
          <p:nvSpPr>
            <p:cNvPr id="31" name="Rectangle 29"/>
            <p:cNvSpPr/>
            <p:nvPr/>
          </p:nvSpPr>
          <p:spPr>
            <a:xfrm>
              <a:off x="6953505" y="2428850"/>
              <a:ext cx="1092209" cy="47465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Fundos</a:t>
              </a:r>
              <a:r>
                <a:rPr lang="en-US" sz="900" dirty="0">
                  <a:solidFill>
                    <a:schemeClr val="tx1"/>
                  </a:solidFill>
                  <a:latin typeface="Arial"/>
                  <a:cs typeface="Arial"/>
                </a:rPr>
                <a:t> com base </a:t>
              </a:r>
              <a:r>
                <a:rPr lang="en-US" sz="900" dirty="0" err="1">
                  <a:solidFill>
                    <a:schemeClr val="tx1"/>
                  </a:solidFill>
                  <a:latin typeface="Arial"/>
                  <a:cs typeface="Arial"/>
                </a:rPr>
                <a:t>em</a:t>
              </a:r>
              <a:r>
                <a:rPr lang="en-US" sz="900" dirty="0">
                  <a:solidFill>
                    <a:schemeClr val="tx1"/>
                  </a:solidFill>
                  <a:latin typeface="Arial"/>
                  <a:cs typeface="Arial"/>
                </a:rPr>
                <a:t> </a:t>
              </a:r>
              <a:r>
                <a:rPr lang="en-US" sz="900" dirty="0" err="1">
                  <a:solidFill>
                    <a:schemeClr val="tx1"/>
                  </a:solidFill>
                  <a:latin typeface="Arial"/>
                  <a:cs typeface="Arial"/>
                </a:rPr>
                <a:t>critérios</a:t>
              </a:r>
              <a:r>
                <a:rPr lang="en-US" sz="900" dirty="0">
                  <a:solidFill>
                    <a:schemeClr val="tx1"/>
                  </a:solidFill>
                  <a:latin typeface="Arial"/>
                  <a:cs typeface="Arial"/>
                </a:rPr>
                <a:t> de </a:t>
              </a:r>
              <a:r>
                <a:rPr lang="en-US" sz="900" dirty="0" err="1">
                  <a:solidFill>
                    <a:schemeClr val="tx1"/>
                  </a:solidFill>
                  <a:latin typeface="Arial"/>
                  <a:cs typeface="Arial"/>
                </a:rPr>
                <a:t>fé</a:t>
              </a:r>
              <a:endParaRPr lang="en-US" sz="900" dirty="0">
                <a:solidFill>
                  <a:schemeClr val="tx1"/>
                </a:solidFill>
                <a:latin typeface="Arial"/>
                <a:cs typeface="Arial"/>
              </a:endParaRPr>
            </a:p>
          </p:txBody>
        </p:sp>
        <p:sp>
          <p:nvSpPr>
            <p:cNvPr id="32" name="Rectangle 30"/>
            <p:cNvSpPr/>
            <p:nvPr/>
          </p:nvSpPr>
          <p:spPr>
            <a:xfrm>
              <a:off x="6953505" y="3060662"/>
              <a:ext cx="1092209" cy="47465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900" dirty="0" err="1">
                  <a:solidFill>
                    <a:schemeClr val="tx1"/>
                  </a:solidFill>
                  <a:latin typeface="Arial"/>
                  <a:cs typeface="Arial"/>
                </a:rPr>
                <a:t>Fundos</a:t>
              </a:r>
              <a:r>
                <a:rPr lang="en-US" sz="900" dirty="0">
                  <a:solidFill>
                    <a:schemeClr val="tx1"/>
                  </a:solidFill>
                  <a:latin typeface="Arial"/>
                  <a:cs typeface="Arial"/>
                </a:rPr>
                <a:t> Sharia (</a:t>
              </a:r>
              <a:r>
                <a:rPr lang="en-US" sz="900" dirty="0" err="1">
                  <a:solidFill>
                    <a:schemeClr val="tx1"/>
                  </a:solidFill>
                  <a:latin typeface="Arial"/>
                  <a:cs typeface="Arial"/>
                </a:rPr>
                <a:t>finança</a:t>
              </a:r>
              <a:r>
                <a:rPr lang="en-US" sz="900" dirty="0">
                  <a:solidFill>
                    <a:schemeClr val="tx1"/>
                  </a:solidFill>
                  <a:latin typeface="Arial"/>
                  <a:cs typeface="Arial"/>
                </a:rPr>
                <a:t> </a:t>
              </a:r>
              <a:r>
                <a:rPr lang="en-US" sz="900" dirty="0" err="1">
                  <a:solidFill>
                    <a:schemeClr val="tx1"/>
                  </a:solidFill>
                  <a:latin typeface="Arial"/>
                  <a:cs typeface="Arial"/>
                </a:rPr>
                <a:t>Islâmica</a:t>
              </a:r>
              <a:r>
                <a:rPr lang="en-US" sz="900" dirty="0">
                  <a:solidFill>
                    <a:schemeClr val="tx1"/>
                  </a:solidFill>
                  <a:latin typeface="Arial"/>
                  <a:cs typeface="Arial"/>
                </a:rPr>
                <a:t>)</a:t>
              </a:r>
            </a:p>
          </p:txBody>
        </p:sp>
      </p:grpSp>
      <p:grpSp>
        <p:nvGrpSpPr>
          <p:cNvPr id="33" name="Grupo 32"/>
          <p:cNvGrpSpPr/>
          <p:nvPr/>
        </p:nvGrpSpPr>
        <p:grpSpPr>
          <a:xfrm>
            <a:off x="0" y="-3375"/>
            <a:ext cx="12192001" cy="834190"/>
            <a:chOff x="0" y="-3375"/>
            <a:chExt cx="12192001" cy="834190"/>
          </a:xfrm>
        </p:grpSpPr>
        <p:pic>
          <p:nvPicPr>
            <p:cNvPr id="34"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420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590801" y="2168625"/>
            <a:ext cx="1857375" cy="792163"/>
          </a:xfrm>
          <a:prstGeom prst="rect">
            <a:avLst/>
          </a:prstGeom>
          <a:noFill/>
          <a:ln w="9525">
            <a:noFill/>
            <a:miter lim="800000"/>
            <a:headEnd/>
            <a:tailEnd/>
          </a:ln>
        </p:spPr>
      </p:pic>
      <p:pic>
        <p:nvPicPr>
          <p:cNvPr id="66563" name="Picture 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53200" y="4454624"/>
            <a:ext cx="3213100" cy="762000"/>
          </a:xfrm>
          <a:prstGeom prst="rect">
            <a:avLst/>
          </a:prstGeom>
          <a:noFill/>
          <a:ln w="9525">
            <a:noFill/>
            <a:miter lim="800000"/>
            <a:headEnd/>
            <a:tailEnd/>
          </a:ln>
        </p:spPr>
      </p:pic>
      <p:pic>
        <p:nvPicPr>
          <p:cNvPr id="66564" name="Picture 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86000" y="2092424"/>
            <a:ext cx="3200400" cy="1143000"/>
          </a:xfrm>
          <a:prstGeom prst="rect">
            <a:avLst/>
          </a:prstGeom>
          <a:noFill/>
          <a:ln w="9525">
            <a:noFill/>
            <a:miter lim="800000"/>
            <a:headEnd/>
            <a:tailEnd/>
          </a:ln>
        </p:spPr>
      </p:pic>
      <p:pic>
        <p:nvPicPr>
          <p:cNvPr id="66565" name="Picture 10" descr="IFC.jpg"/>
          <p:cNvPicPr>
            <a:picLocks noChangeAspect="1"/>
          </p:cNvPicPr>
          <p:nvPr/>
        </p:nvPicPr>
        <p:blipFill>
          <a:blip r:embed="rId5" cstate="print"/>
          <a:srcRect/>
          <a:stretch>
            <a:fillRect/>
          </a:stretch>
        </p:blipFill>
        <p:spPr bwMode="auto">
          <a:xfrm>
            <a:off x="6548439" y="2625825"/>
            <a:ext cx="3233737" cy="638175"/>
          </a:xfrm>
          <a:prstGeom prst="rect">
            <a:avLst/>
          </a:prstGeom>
          <a:noFill/>
          <a:ln w="9525">
            <a:noFill/>
            <a:miter lim="800000"/>
            <a:headEnd/>
            <a:tailEnd/>
          </a:ln>
        </p:spPr>
      </p:pic>
      <p:pic>
        <p:nvPicPr>
          <p:cNvPr id="66566" name="Picture 11" descr="PRI.gif"/>
          <p:cNvPicPr>
            <a:picLocks noChangeAspect="1"/>
          </p:cNvPicPr>
          <p:nvPr/>
        </p:nvPicPr>
        <p:blipFill>
          <a:blip r:embed="rId6" cstate="print"/>
          <a:srcRect/>
          <a:stretch>
            <a:fillRect/>
          </a:stretch>
        </p:blipFill>
        <p:spPr bwMode="auto">
          <a:xfrm>
            <a:off x="2209801" y="4607024"/>
            <a:ext cx="3687763" cy="838200"/>
          </a:xfrm>
          <a:prstGeom prst="rect">
            <a:avLst/>
          </a:prstGeom>
          <a:noFill/>
          <a:ln w="9525">
            <a:noFill/>
            <a:miter lim="800000"/>
            <a:headEnd/>
            <a:tailEnd/>
          </a:ln>
        </p:spPr>
      </p:pic>
      <p:pic>
        <p:nvPicPr>
          <p:cNvPr id="66567" name="Picture 13" descr="EP.gif"/>
          <p:cNvPicPr>
            <a:picLocks noChangeAspect="1"/>
          </p:cNvPicPr>
          <p:nvPr/>
        </p:nvPicPr>
        <p:blipFill>
          <a:blip r:embed="rId7" cstate="print"/>
          <a:srcRect/>
          <a:stretch>
            <a:fillRect/>
          </a:stretch>
        </p:blipFill>
        <p:spPr bwMode="auto">
          <a:xfrm>
            <a:off x="6553200" y="3540224"/>
            <a:ext cx="3352800" cy="655638"/>
          </a:xfrm>
          <a:prstGeom prst="rect">
            <a:avLst/>
          </a:prstGeom>
          <a:noFill/>
          <a:ln w="9525">
            <a:noFill/>
            <a:miter lim="800000"/>
            <a:headEnd/>
            <a:tailEnd/>
          </a:ln>
        </p:spPr>
      </p:pic>
      <p:pic>
        <p:nvPicPr>
          <p:cNvPr id="66568" name="Picture 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209800" y="3540224"/>
            <a:ext cx="3810000" cy="838200"/>
          </a:xfrm>
          <a:prstGeom prst="rect">
            <a:avLst/>
          </a:prstGeom>
          <a:noFill/>
          <a:ln w="9525">
            <a:noFill/>
            <a:miter lim="800000"/>
            <a:headEnd/>
            <a:tailEnd/>
          </a:ln>
        </p:spPr>
      </p:pic>
      <p:sp>
        <p:nvSpPr>
          <p:cNvPr id="10" name="TextBox 15"/>
          <p:cNvSpPr txBox="1">
            <a:spLocks noChangeArrowheads="1"/>
          </p:cNvSpPr>
          <p:nvPr/>
        </p:nvSpPr>
        <p:spPr bwMode="auto">
          <a:xfrm>
            <a:off x="395675" y="1091407"/>
            <a:ext cx="11343244" cy="523220"/>
          </a:xfrm>
          <a:prstGeom prst="rect">
            <a:avLst/>
          </a:prstGeom>
          <a:noFill/>
          <a:ln w="9525">
            <a:noFill/>
            <a:miter lim="800000"/>
            <a:headEnd/>
            <a:tailEnd/>
          </a:ln>
        </p:spPr>
        <p:txBody>
          <a:bodyPr wrap="square">
            <a:spAutoFit/>
          </a:bodyPr>
          <a:lstStyle/>
          <a:p>
            <a:pPr>
              <a:defRPr/>
            </a:pPr>
            <a:r>
              <a:rPr lang="pt-PT" sz="2800" dirty="0">
                <a:latin typeface="Arial" pitchFamily="34" charset="0"/>
                <a:cs typeface="Arial" pitchFamily="34" charset="0"/>
              </a:rPr>
              <a:t>Várias organizações a promover a sustentabilidade nos bancos</a:t>
            </a:r>
            <a:endParaRPr lang="en-US" sz="2800" dirty="0">
              <a:latin typeface="Arial" pitchFamily="34" charset="0"/>
              <a:cs typeface="Arial" pitchFamily="34" charset="0"/>
            </a:endParaRPr>
          </a:p>
        </p:txBody>
      </p:sp>
      <p:grpSp>
        <p:nvGrpSpPr>
          <p:cNvPr id="11" name="Grupo 10"/>
          <p:cNvGrpSpPr/>
          <p:nvPr/>
        </p:nvGrpSpPr>
        <p:grpSpPr>
          <a:xfrm>
            <a:off x="0" y="-3375"/>
            <a:ext cx="12192001" cy="834190"/>
            <a:chOff x="0" y="-3375"/>
            <a:chExt cx="12192001" cy="834190"/>
          </a:xfrm>
        </p:grpSpPr>
        <p:pic>
          <p:nvPicPr>
            <p:cNvPr id="12" name="Picture 2" descr="http://www.timelinecoverbanner.com/facebook-covers/2012/12/sky-clouds.jpg"/>
            <p:cNvPicPr>
              <a:picLocks noChangeAspect="1" noChangeArrowheads="1"/>
            </p:cNvPicPr>
            <p:nvPr/>
          </p:nvPicPr>
          <p:blipFill rotWithShape="1">
            <a:blip r:embed="rId9">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timelinecoverbanner.com/facebook-covers/2012/12/sky-clouds.jpg"/>
            <p:cNvPicPr>
              <a:picLocks noChangeAspect="1" noChangeArrowheads="1"/>
            </p:cNvPicPr>
            <p:nvPr/>
          </p:nvPicPr>
          <p:blipFill rotWithShape="1">
            <a:blip r:embed="rId9">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7664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rId2"/>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7483" y="1645967"/>
            <a:ext cx="8533652" cy="45932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CaixaDeTexto 2"/>
          <p:cNvSpPr txBox="1"/>
          <p:nvPr/>
        </p:nvSpPr>
        <p:spPr>
          <a:xfrm>
            <a:off x="857483" y="1096659"/>
            <a:ext cx="11705847" cy="307777"/>
          </a:xfrm>
          <a:prstGeom prst="rect">
            <a:avLst/>
          </a:prstGeom>
          <a:noFill/>
        </p:spPr>
        <p:txBody>
          <a:bodyPr wrap="square" rtlCol="0">
            <a:spAutoFit/>
          </a:bodyPr>
          <a:lstStyle/>
          <a:p>
            <a:r>
              <a:rPr lang="pt-PT" sz="1400" dirty="0">
                <a:latin typeface="Arial" pitchFamily="34" charset="0"/>
                <a:cs typeface="Arial" pitchFamily="34" charset="0"/>
              </a:rPr>
              <a:t>Sociedade Civil realiza escrutínio à forma como o banco usa o dinheiro … em Inglaterra</a:t>
            </a:r>
          </a:p>
        </p:txBody>
      </p:sp>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Uma </a:t>
            </a:r>
            <a:r>
              <a:rPr lang="en-GB" altLang="pt-PT" b="1" dirty="0" err="1">
                <a:solidFill>
                  <a:schemeClr val="bg1"/>
                </a:solidFill>
                <a:latin typeface="Arial" panose="020B0604020202020204" pitchFamily="34" charset="0"/>
                <a:cs typeface="Arial" panose="020B0604020202020204" pitchFamily="34" charset="0"/>
              </a:rPr>
              <a:t>economia</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baixo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carbono</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tem</a:t>
            </a:r>
            <a:r>
              <a:rPr lang="en-GB" altLang="pt-PT" b="1" dirty="0">
                <a:solidFill>
                  <a:schemeClr val="bg1"/>
                </a:solidFill>
                <a:latin typeface="Arial" panose="020B0604020202020204" pitchFamily="34" charset="0"/>
                <a:cs typeface="Arial" panose="020B0604020202020204" pitchFamily="34" charset="0"/>
              </a:rPr>
              <a:t> de </a:t>
            </a:r>
            <a:r>
              <a:rPr lang="en-GB" altLang="pt-PT" b="1" dirty="0" err="1">
                <a:solidFill>
                  <a:schemeClr val="bg1"/>
                </a:solidFill>
                <a:latin typeface="Arial" panose="020B0604020202020204" pitchFamily="34" charset="0"/>
                <a:cs typeface="Arial" panose="020B0604020202020204" pitchFamily="34" charset="0"/>
              </a:rPr>
              <a:t>ser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financiável</a:t>
            </a: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927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a de ecrã 2014-03-30, às 18.25.33.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30255" y="1651866"/>
            <a:ext cx="11680513" cy="4940323"/>
          </a:xfrm>
          <a:prstGeom prst="rect">
            <a:avLst/>
          </a:prstGeom>
        </p:spPr>
      </p:pic>
      <p:sp>
        <p:nvSpPr>
          <p:cNvPr id="3" name="CaixaDeTexto 2"/>
          <p:cNvSpPr txBox="1"/>
          <p:nvPr/>
        </p:nvSpPr>
        <p:spPr>
          <a:xfrm>
            <a:off x="486152" y="941231"/>
            <a:ext cx="11705847" cy="400110"/>
          </a:xfrm>
          <a:prstGeom prst="rect">
            <a:avLst/>
          </a:prstGeom>
          <a:noFill/>
        </p:spPr>
        <p:txBody>
          <a:bodyPr wrap="square" rtlCol="0">
            <a:spAutoFit/>
          </a:bodyPr>
          <a:lstStyle/>
          <a:p>
            <a:r>
              <a:rPr lang="pt-PT" sz="2000" dirty="0">
                <a:latin typeface="Arial" pitchFamily="34" charset="0"/>
                <a:cs typeface="Arial" pitchFamily="34" charset="0"/>
              </a:rPr>
              <a:t>Vários movimentos surgiram no pós crise financeira</a:t>
            </a:r>
          </a:p>
        </p:txBody>
      </p:sp>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None/>
            </a:pPr>
            <a:r>
              <a:rPr lang="pt-PT" b="1" dirty="0">
                <a:solidFill>
                  <a:schemeClr val="bg1"/>
                </a:solidFill>
                <a:latin typeface="Arial" panose="020B0604020202020204" pitchFamily="34" charset="0"/>
                <a:cs typeface="Arial" panose="020B0604020202020204" pitchFamily="34" charset="0"/>
              </a:rPr>
              <a:t>Vários movimentos surgiram no pós crise financeira</a:t>
            </a:r>
          </a:p>
          <a:p>
            <a:pPr eaLnBrk="1" hangingPunct="1">
              <a:lnSpc>
                <a:spcPct val="90000"/>
              </a:lnSpc>
              <a:spcBef>
                <a:spcPct val="0"/>
              </a:spcBef>
              <a:buFontTx/>
              <a:buNone/>
            </a:pP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2024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a de ecrã 2014-03-30, às 18.27.2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6401" y="1466467"/>
            <a:ext cx="10354550" cy="5212771"/>
          </a:xfrm>
          <a:prstGeom prst="rect">
            <a:avLst/>
          </a:prstGeom>
        </p:spPr>
      </p:pic>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None/>
            </a:pPr>
            <a:r>
              <a:rPr lang="pt-PT" b="1" dirty="0">
                <a:solidFill>
                  <a:schemeClr val="bg1"/>
                </a:solidFill>
                <a:latin typeface="Arial" panose="020B0604020202020204" pitchFamily="34" charset="0"/>
                <a:cs typeface="Arial" panose="020B0604020202020204" pitchFamily="34" charset="0"/>
              </a:rPr>
              <a:t>Vários movimentos surgiram no pós crise financeira</a:t>
            </a:r>
          </a:p>
          <a:p>
            <a:pPr eaLnBrk="1" hangingPunct="1">
              <a:lnSpc>
                <a:spcPct val="90000"/>
              </a:lnSpc>
              <a:spcBef>
                <a:spcPct val="0"/>
              </a:spcBef>
              <a:buFontTx/>
              <a:buNone/>
            </a:pP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9794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a de ecrã 2014-03-30, às 18.28.25.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5989" y="1502807"/>
            <a:ext cx="10972800" cy="5411391"/>
          </a:xfrm>
          <a:prstGeom prst="rect">
            <a:avLst/>
          </a:prstGeom>
        </p:spPr>
      </p:pic>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None/>
            </a:pPr>
            <a:r>
              <a:rPr lang="pt-PT" b="1" dirty="0">
                <a:solidFill>
                  <a:schemeClr val="bg1"/>
                </a:solidFill>
                <a:latin typeface="Arial" panose="020B0604020202020204" pitchFamily="34" charset="0"/>
                <a:cs typeface="Arial" panose="020B0604020202020204" pitchFamily="34" charset="0"/>
              </a:rPr>
              <a:t>Vários movimentos surgiram no pós crise financeira</a:t>
            </a:r>
          </a:p>
          <a:p>
            <a:pPr eaLnBrk="1" hangingPunct="1">
              <a:lnSpc>
                <a:spcPct val="90000"/>
              </a:lnSpc>
              <a:spcBef>
                <a:spcPct val="0"/>
              </a:spcBef>
              <a:buFontTx/>
              <a:buNone/>
            </a:pP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187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stretch>
            <a:fillRect/>
          </a:stretch>
        </p:blipFill>
        <p:spPr>
          <a:xfrm>
            <a:off x="307975" y="3361123"/>
            <a:ext cx="3846443" cy="1308790"/>
          </a:xfrm>
          <a:prstGeom prst="rect">
            <a:avLst/>
          </a:prstGeom>
        </p:spPr>
      </p:pic>
      <p:sp>
        <p:nvSpPr>
          <p:cNvPr id="4" name="AutoShape 4" descr="Resultado de imagem para task force on climate-related financial disclosur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pic>
        <p:nvPicPr>
          <p:cNvPr id="5" name="Imagem 4"/>
          <p:cNvPicPr>
            <a:picLocks noChangeAspect="1"/>
          </p:cNvPicPr>
          <p:nvPr/>
        </p:nvPicPr>
        <p:blipFill>
          <a:blip r:embed="rId3"/>
          <a:stretch>
            <a:fillRect/>
          </a:stretch>
        </p:blipFill>
        <p:spPr>
          <a:xfrm>
            <a:off x="307975" y="1483417"/>
            <a:ext cx="3129754" cy="1339296"/>
          </a:xfrm>
          <a:prstGeom prst="rect">
            <a:avLst/>
          </a:prstGeom>
        </p:spPr>
      </p:pic>
      <p:sp>
        <p:nvSpPr>
          <p:cNvPr id="6" name="CaixaDeTexto 5"/>
          <p:cNvSpPr txBox="1"/>
          <p:nvPr/>
        </p:nvSpPr>
        <p:spPr>
          <a:xfrm>
            <a:off x="3310558" y="6406611"/>
            <a:ext cx="5570883" cy="415498"/>
          </a:xfrm>
          <a:prstGeom prst="rect">
            <a:avLst/>
          </a:prstGeom>
          <a:noFill/>
        </p:spPr>
        <p:txBody>
          <a:bodyPr wrap="square" rtlCol="0">
            <a:spAutoFit/>
          </a:bodyPr>
          <a:lstStyle/>
          <a:p>
            <a:r>
              <a:rPr lang="pt-PT" sz="1050" dirty="0">
                <a:hlinkClick r:id="rId4"/>
              </a:rPr>
              <a:t>https://www.youtube.com/watch?v=tl2pH1FQHr4</a:t>
            </a:r>
            <a:endParaRPr lang="pt-PT" sz="1050" dirty="0"/>
          </a:p>
          <a:p>
            <a:endParaRPr lang="pt-PT" sz="1050" dirty="0"/>
          </a:p>
        </p:txBody>
      </p:sp>
      <p:pic>
        <p:nvPicPr>
          <p:cNvPr id="8" name="Imagem 7"/>
          <p:cNvPicPr>
            <a:picLocks noChangeAspect="1"/>
          </p:cNvPicPr>
          <p:nvPr/>
        </p:nvPicPr>
        <p:blipFill>
          <a:blip r:embed="rId5"/>
          <a:stretch>
            <a:fillRect/>
          </a:stretch>
        </p:blipFill>
        <p:spPr>
          <a:xfrm>
            <a:off x="307975" y="4950059"/>
            <a:ext cx="2466975" cy="1847850"/>
          </a:xfrm>
          <a:prstGeom prst="rect">
            <a:avLst/>
          </a:prstGeom>
        </p:spPr>
      </p:pic>
      <p:sp>
        <p:nvSpPr>
          <p:cNvPr id="2" name="Retângulo 1"/>
          <p:cNvSpPr/>
          <p:nvPr/>
        </p:nvSpPr>
        <p:spPr>
          <a:xfrm>
            <a:off x="3437729" y="1483417"/>
            <a:ext cx="8396462" cy="1323439"/>
          </a:xfrm>
          <a:prstGeom prst="rect">
            <a:avLst/>
          </a:prstGeom>
          <a:ln>
            <a:solidFill>
              <a:schemeClr val="accent1">
                <a:lumMod val="75000"/>
              </a:schemeClr>
            </a:solidFill>
          </a:ln>
        </p:spPr>
        <p:txBody>
          <a:bodyPr wrap="square">
            <a:spAutoFit/>
          </a:bodyPr>
          <a:lstStyle/>
          <a:p>
            <a:r>
              <a:rPr lang="en-US" sz="1600" dirty="0">
                <a:solidFill>
                  <a:schemeClr val="tx2">
                    <a:lumMod val="75000"/>
                  </a:schemeClr>
                </a:solidFill>
                <a:latin typeface="Arial" panose="020B0604020202020204" pitchFamily="34" charset="0"/>
                <a:cs typeface="Arial" panose="020B0604020202020204" pitchFamily="34" charset="0"/>
              </a:rPr>
              <a:t>The Financial Stability Board (FSB) is an international body that monitors and makes recommendations about the global financial system.</a:t>
            </a:r>
          </a:p>
          <a:p>
            <a:endParaRPr lang="en-US" sz="1600" dirty="0">
              <a:solidFill>
                <a:schemeClr val="tx2">
                  <a:lumMod val="75000"/>
                </a:schemeClr>
              </a:solidFill>
              <a:latin typeface="Arial" panose="020B0604020202020204" pitchFamily="34" charset="0"/>
              <a:cs typeface="Arial" panose="020B0604020202020204" pitchFamily="34" charset="0"/>
            </a:endParaRPr>
          </a:p>
          <a:p>
            <a:r>
              <a:rPr lang="en-US" sz="1600" b="1" dirty="0" err="1">
                <a:solidFill>
                  <a:schemeClr val="tx2">
                    <a:lumMod val="75000"/>
                  </a:schemeClr>
                </a:solidFill>
                <a:latin typeface="Arial" panose="020B0604020202020204" pitchFamily="34" charset="0"/>
                <a:cs typeface="Arial" panose="020B0604020202020204" pitchFamily="34" charset="0"/>
              </a:rPr>
              <a:t>Presidente</a:t>
            </a:r>
            <a:r>
              <a:rPr lang="en-US" sz="1600" b="1" dirty="0">
                <a:solidFill>
                  <a:schemeClr val="tx2">
                    <a:lumMod val="75000"/>
                  </a:schemeClr>
                </a:solidFill>
                <a:latin typeface="Arial" panose="020B0604020202020204" pitchFamily="34" charset="0"/>
                <a:cs typeface="Arial" panose="020B0604020202020204" pitchFamily="34" charset="0"/>
              </a:rPr>
              <a:t>: </a:t>
            </a:r>
            <a:r>
              <a:rPr lang="en-US" sz="1600" dirty="0">
                <a:solidFill>
                  <a:schemeClr val="tx2">
                    <a:lumMod val="75000"/>
                  </a:schemeClr>
                </a:solidFill>
                <a:latin typeface="Arial" panose="020B0604020202020204" pitchFamily="34" charset="0"/>
                <a:cs typeface="Arial" panose="020B0604020202020204" pitchFamily="34" charset="0"/>
                <a:hlinkClick r:id="rId6"/>
              </a:rPr>
              <a:t>Mark Carney</a:t>
            </a:r>
            <a:r>
              <a:rPr lang="en-US" sz="1600" dirty="0">
                <a:solidFill>
                  <a:schemeClr val="tx2">
                    <a:lumMod val="75000"/>
                  </a:schemeClr>
                </a:solidFill>
                <a:latin typeface="Arial" panose="020B0604020202020204" pitchFamily="34" charset="0"/>
                <a:cs typeface="Arial" panose="020B0604020202020204" pitchFamily="34" charset="0"/>
              </a:rPr>
              <a:t>, Governor of the Bank of England</a:t>
            </a:r>
          </a:p>
          <a:p>
            <a:r>
              <a:rPr lang="en-US" sz="1600" b="1" dirty="0">
                <a:solidFill>
                  <a:schemeClr val="tx2">
                    <a:lumMod val="75000"/>
                  </a:schemeClr>
                </a:solidFill>
                <a:latin typeface="Arial" panose="020B0604020202020204" pitchFamily="34" charset="0"/>
                <a:cs typeface="Arial" panose="020B0604020202020204" pitchFamily="34" charset="0"/>
              </a:rPr>
              <a:t>Secretary General: </a:t>
            </a:r>
            <a:r>
              <a:rPr lang="en-US" sz="1600" dirty="0" err="1">
                <a:solidFill>
                  <a:schemeClr val="tx2">
                    <a:lumMod val="75000"/>
                  </a:schemeClr>
                </a:solidFill>
                <a:latin typeface="Arial" panose="020B0604020202020204" pitchFamily="34" charset="0"/>
                <a:cs typeface="Arial" panose="020B0604020202020204" pitchFamily="34" charset="0"/>
                <a:hlinkClick r:id="rId7"/>
              </a:rPr>
              <a:t>Svein</a:t>
            </a:r>
            <a:r>
              <a:rPr lang="en-US" sz="1600" dirty="0">
                <a:solidFill>
                  <a:schemeClr val="tx2">
                    <a:lumMod val="75000"/>
                  </a:schemeClr>
                </a:solidFill>
                <a:latin typeface="Arial" panose="020B0604020202020204" pitchFamily="34" charset="0"/>
                <a:cs typeface="Arial" panose="020B0604020202020204" pitchFamily="34" charset="0"/>
                <a:hlinkClick r:id="rId7"/>
              </a:rPr>
              <a:t> Andresen</a:t>
            </a:r>
            <a:r>
              <a:rPr lang="en-US" sz="1600" dirty="0">
                <a:solidFill>
                  <a:schemeClr val="tx2">
                    <a:lumMod val="75000"/>
                  </a:schemeClr>
                </a:solidFill>
                <a:latin typeface="Arial" panose="020B0604020202020204" pitchFamily="34" charset="0"/>
                <a:cs typeface="Arial" panose="020B0604020202020204" pitchFamily="34" charset="0"/>
              </a:rPr>
              <a:t> </a:t>
            </a:r>
            <a:endParaRPr lang="pt-PT" sz="1600" dirty="0">
              <a:solidFill>
                <a:schemeClr val="tx2">
                  <a:lumMod val="75000"/>
                </a:schemeClr>
              </a:solidFill>
              <a:latin typeface="Arial" panose="020B0604020202020204" pitchFamily="34" charset="0"/>
              <a:cs typeface="Arial" panose="020B0604020202020204" pitchFamily="34" charset="0"/>
            </a:endParaRPr>
          </a:p>
        </p:txBody>
      </p:sp>
      <p:sp>
        <p:nvSpPr>
          <p:cNvPr id="10" name="Retângulo 9"/>
          <p:cNvSpPr/>
          <p:nvPr/>
        </p:nvSpPr>
        <p:spPr>
          <a:xfrm>
            <a:off x="4154418" y="3367148"/>
            <a:ext cx="7679773" cy="2000548"/>
          </a:xfrm>
          <a:prstGeom prst="rect">
            <a:avLst/>
          </a:prstGeom>
          <a:ln>
            <a:solidFill>
              <a:srgbClr val="00B0F0"/>
            </a:solidFill>
          </a:ln>
        </p:spPr>
        <p:txBody>
          <a:bodyPr wrap="square">
            <a:spAutoFit/>
          </a:bodyPr>
          <a:lstStyle/>
          <a:p>
            <a:r>
              <a:rPr lang="en-US" sz="1600" dirty="0">
                <a:solidFill>
                  <a:schemeClr val="tx2">
                    <a:lumMod val="75000"/>
                  </a:schemeClr>
                </a:solidFill>
                <a:latin typeface="Arial" panose="020B0604020202020204" pitchFamily="34" charset="0"/>
                <a:cs typeface="Arial" panose="020B0604020202020204" pitchFamily="34" charset="0"/>
              </a:rPr>
              <a:t>“… will develop voluntary, consistent </a:t>
            </a:r>
            <a:r>
              <a:rPr lang="en-US" sz="1600" b="1" dirty="0">
                <a:solidFill>
                  <a:schemeClr val="tx2">
                    <a:lumMod val="75000"/>
                  </a:schemeClr>
                </a:solidFill>
                <a:latin typeface="Arial" panose="020B0604020202020204" pitchFamily="34" charset="0"/>
                <a:cs typeface="Arial" panose="020B0604020202020204" pitchFamily="34" charset="0"/>
              </a:rPr>
              <a:t>climate-related financial risk disclosures for use by companies in providing information to investors, lenders, insurers, and other stakeholders</a:t>
            </a:r>
            <a:r>
              <a:rPr lang="en-US" sz="1600" dirty="0">
                <a:solidFill>
                  <a:schemeClr val="tx2">
                    <a:lumMod val="75000"/>
                  </a:schemeClr>
                </a:solidFill>
                <a:latin typeface="Arial" panose="020B0604020202020204" pitchFamily="34" charset="0"/>
                <a:cs typeface="Arial" panose="020B0604020202020204" pitchFamily="34" charset="0"/>
              </a:rPr>
              <a:t>. The Task Force will consider the </a:t>
            </a:r>
            <a:r>
              <a:rPr lang="en-US" sz="1600" b="1" dirty="0">
                <a:solidFill>
                  <a:schemeClr val="tx2">
                    <a:lumMod val="75000"/>
                  </a:schemeClr>
                </a:solidFill>
                <a:latin typeface="Arial" panose="020B0604020202020204" pitchFamily="34" charset="0"/>
                <a:cs typeface="Arial" panose="020B0604020202020204" pitchFamily="34" charset="0"/>
              </a:rPr>
              <a:t>physical</a:t>
            </a:r>
            <a:r>
              <a:rPr lang="en-US" sz="1600" dirty="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liability</a:t>
            </a:r>
            <a:r>
              <a:rPr lang="en-US" sz="1600" dirty="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and transition risks </a:t>
            </a:r>
            <a:r>
              <a:rPr lang="en-US" sz="1600" dirty="0">
                <a:solidFill>
                  <a:schemeClr val="tx2">
                    <a:lumMod val="75000"/>
                  </a:schemeClr>
                </a:solidFill>
                <a:latin typeface="Arial" panose="020B0604020202020204" pitchFamily="34" charset="0"/>
                <a:cs typeface="Arial" panose="020B0604020202020204" pitchFamily="34" charset="0"/>
              </a:rPr>
              <a:t>associated with climate change and what constitutes effective financial disclosures across industries”. </a:t>
            </a:r>
          </a:p>
          <a:p>
            <a:endParaRPr lang="en-US" sz="1600" dirty="0">
              <a:solidFill>
                <a:schemeClr val="tx2">
                  <a:lumMod val="75000"/>
                </a:schemeClr>
              </a:solidFill>
              <a:latin typeface="Arial" panose="020B0604020202020204" pitchFamily="34" charset="0"/>
              <a:cs typeface="Arial" panose="020B0604020202020204" pitchFamily="34" charset="0"/>
            </a:endParaRPr>
          </a:p>
          <a:p>
            <a:r>
              <a:rPr lang="en-US" sz="1400" dirty="0">
                <a:solidFill>
                  <a:schemeClr val="tx2">
                    <a:lumMod val="75000"/>
                  </a:schemeClr>
                </a:solidFill>
                <a:latin typeface="Arial" panose="020B0604020202020204" pitchFamily="34" charset="0"/>
                <a:cs typeface="Arial" panose="020B0604020202020204" pitchFamily="34" charset="0"/>
              </a:rPr>
              <a:t>President: Michael Bloomberg, Founder of Bloomberg </a:t>
            </a:r>
            <a:r>
              <a:rPr lang="en-US" sz="1400" dirty="0" err="1">
                <a:solidFill>
                  <a:schemeClr val="tx2">
                    <a:lumMod val="75000"/>
                  </a:schemeClr>
                </a:solidFill>
                <a:latin typeface="Arial" panose="020B0604020202020204" pitchFamily="34" charset="0"/>
                <a:cs typeface="Arial" panose="020B0604020202020204" pitchFamily="34" charset="0"/>
              </a:rPr>
              <a:t>PlC</a:t>
            </a:r>
            <a:endParaRPr lang="en-US" sz="1400" dirty="0">
              <a:solidFill>
                <a:schemeClr val="tx2">
                  <a:lumMod val="75000"/>
                </a:schemeClr>
              </a:solidFill>
              <a:latin typeface="Arial" panose="020B0604020202020204" pitchFamily="34" charset="0"/>
              <a:cs typeface="Arial" panose="020B0604020202020204" pitchFamily="34" charset="0"/>
            </a:endParaRPr>
          </a:p>
          <a:p>
            <a:r>
              <a:rPr lang="en-US" sz="1400" dirty="0">
                <a:solidFill>
                  <a:schemeClr val="tx2">
                    <a:lumMod val="75000"/>
                  </a:schemeClr>
                </a:solidFill>
                <a:latin typeface="Arial" panose="020B0604020202020204" pitchFamily="34" charset="0"/>
                <a:cs typeface="Arial" panose="020B0604020202020204" pitchFamily="34" charset="0"/>
              </a:rPr>
              <a:t>Vice-Presidents: Banco Bradesco; Unilever; </a:t>
            </a:r>
            <a:r>
              <a:rPr lang="en-US" sz="1400" dirty="0" err="1">
                <a:solidFill>
                  <a:schemeClr val="tx2">
                    <a:lumMod val="75000"/>
                  </a:schemeClr>
                </a:solidFill>
                <a:latin typeface="Arial" panose="020B0604020202020204" pitchFamily="34" charset="0"/>
                <a:cs typeface="Arial" panose="020B0604020202020204" pitchFamily="34" charset="0"/>
              </a:rPr>
              <a:t>Axa</a:t>
            </a:r>
            <a:r>
              <a:rPr lang="en-US" sz="1400" dirty="0">
                <a:solidFill>
                  <a:schemeClr val="tx2">
                    <a:lumMod val="75000"/>
                  </a:schemeClr>
                </a:solidFill>
                <a:latin typeface="Arial" panose="020B0604020202020204" pitchFamily="34" charset="0"/>
                <a:cs typeface="Arial" panose="020B0604020202020204" pitchFamily="34" charset="0"/>
              </a:rPr>
              <a:t>; Singapore Exchange</a:t>
            </a:r>
            <a:endParaRPr lang="pt-PT" sz="1400" dirty="0">
              <a:solidFill>
                <a:schemeClr val="tx2">
                  <a:lumMod val="75000"/>
                </a:schemeClr>
              </a:solidFill>
              <a:latin typeface="Arial" panose="020B0604020202020204" pitchFamily="34" charset="0"/>
              <a:cs typeface="Arial" panose="020B0604020202020204" pitchFamily="34" charset="0"/>
            </a:endParaRPr>
          </a:p>
        </p:txBody>
      </p:sp>
      <p:grpSp>
        <p:nvGrpSpPr>
          <p:cNvPr id="11" name="Grupo 10"/>
          <p:cNvGrpSpPr/>
          <p:nvPr/>
        </p:nvGrpSpPr>
        <p:grpSpPr>
          <a:xfrm>
            <a:off x="0" y="-3375"/>
            <a:ext cx="12192001" cy="834190"/>
            <a:chOff x="0" y="-3375"/>
            <a:chExt cx="12192001" cy="834190"/>
          </a:xfrm>
        </p:grpSpPr>
        <p:pic>
          <p:nvPicPr>
            <p:cNvPr id="12" name="Picture 2" descr="http://www.timelinecoverbanner.com/facebook-covers/2012/12/sky-clouds.jpg"/>
            <p:cNvPicPr>
              <a:picLocks noChangeAspect="1" noChangeArrowheads="1"/>
            </p:cNvPicPr>
            <p:nvPr/>
          </p:nvPicPr>
          <p:blipFill rotWithShape="1">
            <a:blip r:embed="rId8">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timelinecoverbanner.com/facebook-covers/2012/12/sky-clouds.jpg"/>
            <p:cNvPicPr>
              <a:picLocks noChangeAspect="1" noChangeArrowheads="1"/>
            </p:cNvPicPr>
            <p:nvPr/>
          </p:nvPicPr>
          <p:blipFill rotWithShape="1">
            <a:blip r:embed="rId8">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None/>
            </a:pPr>
            <a:r>
              <a:rPr lang="pt-PT" b="1" dirty="0">
                <a:solidFill>
                  <a:schemeClr val="bg1"/>
                </a:solidFill>
                <a:latin typeface="Arial" panose="020B0604020202020204" pitchFamily="34" charset="0"/>
                <a:cs typeface="Arial" panose="020B0604020202020204" pitchFamily="34" charset="0"/>
              </a:rPr>
              <a:t>Financial </a:t>
            </a:r>
            <a:r>
              <a:rPr lang="pt-PT" b="1" dirty="0" err="1">
                <a:solidFill>
                  <a:schemeClr val="bg1"/>
                </a:solidFill>
                <a:latin typeface="Arial" panose="020B0604020202020204" pitchFamily="34" charset="0"/>
                <a:cs typeface="Arial" panose="020B0604020202020204" pitchFamily="34" charset="0"/>
              </a:rPr>
              <a:t>Stability</a:t>
            </a:r>
            <a:r>
              <a:rPr lang="pt-PT" b="1" dirty="0">
                <a:solidFill>
                  <a:schemeClr val="bg1"/>
                </a:solidFill>
                <a:latin typeface="Arial" panose="020B0604020202020204" pitchFamily="34" charset="0"/>
                <a:cs typeface="Arial" panose="020B0604020202020204" pitchFamily="34" charset="0"/>
              </a:rPr>
              <a:t> </a:t>
            </a:r>
            <a:r>
              <a:rPr lang="pt-PT" b="1" dirty="0" err="1">
                <a:solidFill>
                  <a:schemeClr val="bg1"/>
                </a:solidFill>
                <a:latin typeface="Arial" panose="020B0604020202020204" pitchFamily="34" charset="0"/>
                <a:cs typeface="Arial" panose="020B0604020202020204" pitchFamily="34" charset="0"/>
              </a:rPr>
              <a:t>Board</a:t>
            </a:r>
            <a:r>
              <a:rPr lang="pt-PT" b="1" dirty="0">
                <a:solidFill>
                  <a:schemeClr val="bg1"/>
                </a:solidFill>
                <a:latin typeface="Arial" panose="020B0604020202020204" pitchFamily="34" charset="0"/>
                <a:cs typeface="Arial" panose="020B0604020202020204" pitchFamily="34" charset="0"/>
              </a:rPr>
              <a:t> – CO2 como risco sistémico</a:t>
            </a:r>
          </a:p>
          <a:p>
            <a:pPr eaLnBrk="1" hangingPunct="1">
              <a:lnSpc>
                <a:spcPct val="90000"/>
              </a:lnSpc>
              <a:spcBef>
                <a:spcPct val="0"/>
              </a:spcBef>
              <a:buFontTx/>
              <a:buNone/>
            </a:pPr>
            <a:endParaRPr lang="en-GB" altLang="pt-PT"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6899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a:spLocks noChangeArrowheads="1"/>
          </p:cNvSpPr>
          <p:nvPr/>
        </p:nvSpPr>
        <p:spPr bwMode="auto">
          <a:xfrm>
            <a:off x="677362" y="1072113"/>
            <a:ext cx="8875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pt-PT" sz="3200" dirty="0" err="1">
                <a:solidFill>
                  <a:srgbClr val="404040"/>
                </a:solidFill>
                <a:latin typeface="Geneva" charset="0"/>
              </a:rPr>
              <a:t>Será</a:t>
            </a:r>
            <a:r>
              <a:rPr lang="en-US" altLang="pt-PT" sz="3200" dirty="0">
                <a:solidFill>
                  <a:srgbClr val="404040"/>
                </a:solidFill>
                <a:latin typeface="Geneva" charset="0"/>
              </a:rPr>
              <a:t> </a:t>
            </a:r>
            <a:r>
              <a:rPr lang="en-US" altLang="pt-PT" sz="3200" dirty="0" err="1">
                <a:solidFill>
                  <a:srgbClr val="404040"/>
                </a:solidFill>
                <a:latin typeface="Geneva" charset="0"/>
              </a:rPr>
              <a:t>possível</a:t>
            </a:r>
            <a:r>
              <a:rPr lang="en-US" altLang="pt-PT" sz="3200" dirty="0">
                <a:solidFill>
                  <a:srgbClr val="404040"/>
                </a:solidFill>
                <a:latin typeface="Geneva" charset="0"/>
              </a:rPr>
              <a:t> </a:t>
            </a:r>
            <a:r>
              <a:rPr lang="en-US" altLang="pt-PT" sz="3200" dirty="0" err="1">
                <a:solidFill>
                  <a:srgbClr val="404040"/>
                </a:solidFill>
                <a:latin typeface="Geneva" charset="0"/>
              </a:rPr>
              <a:t>existirem</a:t>
            </a:r>
            <a:r>
              <a:rPr lang="en-US" altLang="pt-PT" sz="3200" dirty="0">
                <a:solidFill>
                  <a:srgbClr val="404040"/>
                </a:solidFill>
                <a:latin typeface="Geneva" charset="0"/>
              </a:rPr>
              <a:t> </a:t>
            </a:r>
            <a:r>
              <a:rPr lang="en-US" altLang="pt-PT" sz="3200" dirty="0" err="1">
                <a:solidFill>
                  <a:srgbClr val="404040"/>
                </a:solidFill>
                <a:latin typeface="Geneva" charset="0"/>
              </a:rPr>
              <a:t>bancos</a:t>
            </a:r>
            <a:r>
              <a:rPr lang="en-US" altLang="pt-PT" sz="3200" dirty="0">
                <a:solidFill>
                  <a:srgbClr val="404040"/>
                </a:solidFill>
                <a:latin typeface="Geneva" charset="0"/>
              </a:rPr>
              <a:t> </a:t>
            </a:r>
            <a:r>
              <a:rPr lang="en-US" altLang="pt-PT" sz="3200" dirty="0" err="1">
                <a:solidFill>
                  <a:srgbClr val="404040"/>
                </a:solidFill>
                <a:latin typeface="Geneva" charset="0"/>
              </a:rPr>
              <a:t>assim</a:t>
            </a:r>
            <a:r>
              <a:rPr lang="en-US" altLang="pt-PT" sz="3200" dirty="0">
                <a:solidFill>
                  <a:srgbClr val="404040"/>
                </a:solidFill>
                <a:latin typeface="Geneva" charset="0"/>
              </a:rPr>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64059" y="2618274"/>
            <a:ext cx="16176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64059" y="3915260"/>
            <a:ext cx="2819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aptura de ecrã 2015-05-27, às 23.27.58.png">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4059" y="4434924"/>
            <a:ext cx="28892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upo 12"/>
          <p:cNvGrpSpPr/>
          <p:nvPr/>
        </p:nvGrpSpPr>
        <p:grpSpPr>
          <a:xfrm>
            <a:off x="0" y="-3375"/>
            <a:ext cx="12192001" cy="834190"/>
            <a:chOff x="0" y="-3375"/>
            <a:chExt cx="12192001" cy="834190"/>
          </a:xfrm>
        </p:grpSpPr>
        <p:pic>
          <p:nvPicPr>
            <p:cNvPr id="14" name="Picture 2" descr="http://www.timelinecoverbanner.com/facebook-covers/2012/12/sky-clouds.jpg"/>
            <p:cNvPicPr>
              <a:picLocks noChangeAspect="1" noChangeArrowheads="1"/>
            </p:cNvPicPr>
            <p:nvPr/>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ww.timelinecoverbanner.com/facebook-covers/2012/12/sky-clouds.jpg"/>
            <p:cNvPicPr>
              <a:picLocks noChangeAspect="1" noChangeArrowheads="1"/>
            </p:cNvPicPr>
            <p:nvPr/>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itle 1"/>
          <p:cNvSpPr txBox="1">
            <a:spLocks/>
          </p:cNvSpPr>
          <p:nvPr/>
        </p:nvSpPr>
        <p:spPr bwMode="auto">
          <a:xfrm>
            <a:off x="437320" y="122586"/>
            <a:ext cx="11754681"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None/>
            </a:pPr>
            <a:r>
              <a:rPr lang="pt-PT" b="1" dirty="0">
                <a:solidFill>
                  <a:schemeClr val="bg1"/>
                </a:solidFill>
                <a:latin typeface="Arial" panose="020B0604020202020204" pitchFamily="34" charset="0"/>
                <a:cs typeface="Arial" panose="020B0604020202020204" pitchFamily="34" charset="0"/>
              </a:rPr>
              <a:t>Financial </a:t>
            </a:r>
            <a:r>
              <a:rPr lang="pt-PT" b="1" dirty="0" err="1">
                <a:solidFill>
                  <a:schemeClr val="bg1"/>
                </a:solidFill>
                <a:latin typeface="Arial" panose="020B0604020202020204" pitchFamily="34" charset="0"/>
                <a:cs typeface="Arial" panose="020B0604020202020204" pitchFamily="34" charset="0"/>
              </a:rPr>
              <a:t>Stability</a:t>
            </a:r>
            <a:r>
              <a:rPr lang="pt-PT" b="1" dirty="0">
                <a:solidFill>
                  <a:schemeClr val="bg1"/>
                </a:solidFill>
                <a:latin typeface="Arial" panose="020B0604020202020204" pitchFamily="34" charset="0"/>
                <a:cs typeface="Arial" panose="020B0604020202020204" pitchFamily="34" charset="0"/>
              </a:rPr>
              <a:t> </a:t>
            </a:r>
            <a:r>
              <a:rPr lang="pt-PT" b="1" dirty="0" err="1">
                <a:solidFill>
                  <a:schemeClr val="bg1"/>
                </a:solidFill>
                <a:latin typeface="Arial" panose="020B0604020202020204" pitchFamily="34" charset="0"/>
                <a:cs typeface="Arial" panose="020B0604020202020204" pitchFamily="34" charset="0"/>
              </a:rPr>
              <a:t>Board</a:t>
            </a:r>
            <a:r>
              <a:rPr lang="pt-PT" b="1" dirty="0">
                <a:solidFill>
                  <a:schemeClr val="bg1"/>
                </a:solidFill>
                <a:latin typeface="Arial" panose="020B0604020202020204" pitchFamily="34" charset="0"/>
                <a:cs typeface="Arial" panose="020B0604020202020204" pitchFamily="34" charset="0"/>
              </a:rPr>
              <a:t> – CO2 como risco sistémico</a:t>
            </a:r>
          </a:p>
          <a:p>
            <a:pPr eaLnBrk="1" hangingPunct="1">
              <a:lnSpc>
                <a:spcPct val="90000"/>
              </a:lnSpc>
              <a:spcBef>
                <a:spcPct val="0"/>
              </a:spcBef>
              <a:buFontTx/>
              <a:buNone/>
            </a:pPr>
            <a:endParaRPr lang="en-GB" altLang="pt-PT" b="1" dirty="0">
              <a:solidFill>
                <a:schemeClr val="bg1"/>
              </a:solidFill>
              <a:latin typeface="Arial" panose="020B0604020202020204" pitchFamily="34" charset="0"/>
              <a:cs typeface="Arial" panose="020B0604020202020204" pitchFamily="34" charset="0"/>
            </a:endParaRPr>
          </a:p>
        </p:txBody>
      </p:sp>
      <p:pic>
        <p:nvPicPr>
          <p:cNvPr id="2" name="Imagem 1"/>
          <p:cNvPicPr>
            <a:picLocks noChangeAspect="1"/>
          </p:cNvPicPr>
          <p:nvPr/>
        </p:nvPicPr>
        <p:blipFill rotWithShape="1">
          <a:blip r:embed="rId8"/>
          <a:srcRect l="21087" t="27659" r="41759" b="40479"/>
          <a:stretch/>
        </p:blipFill>
        <p:spPr>
          <a:xfrm>
            <a:off x="1007165" y="2292351"/>
            <a:ext cx="4529804" cy="2184059"/>
          </a:xfrm>
          <a:prstGeom prst="rect">
            <a:avLst/>
          </a:prstGeom>
        </p:spPr>
      </p:pic>
    </p:spTree>
    <p:extLst>
      <p:ext uri="{BB962C8B-B14F-4D97-AF65-F5344CB8AC3E}">
        <p14:creationId xmlns:p14="http://schemas.microsoft.com/office/powerpoint/2010/main" val="1847726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3375"/>
            <a:ext cx="12192001" cy="834190"/>
            <a:chOff x="0" y="-3375"/>
            <a:chExt cx="12192001" cy="834190"/>
          </a:xfrm>
        </p:grpSpPr>
        <p:pic>
          <p:nvPicPr>
            <p:cNvPr id="5"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a:solidFill>
                  <a:schemeClr val="bg1"/>
                </a:solidFill>
                <a:latin typeface="Arial" panose="020B0604020202020204" pitchFamily="34" charset="0"/>
                <a:cs typeface="Arial" panose="020B0604020202020204" pitchFamily="34" charset="0"/>
              </a:rPr>
              <a:t>Agenda</a:t>
            </a:r>
          </a:p>
        </p:txBody>
      </p:sp>
      <p:sp>
        <p:nvSpPr>
          <p:cNvPr id="3" name="CaixaDeTexto 2"/>
          <p:cNvSpPr txBox="1"/>
          <p:nvPr/>
        </p:nvSpPr>
        <p:spPr>
          <a:xfrm>
            <a:off x="4487105" y="1710397"/>
            <a:ext cx="8136837" cy="1785104"/>
          </a:xfrm>
          <a:prstGeom prst="rect">
            <a:avLst/>
          </a:prstGeom>
          <a:noFill/>
        </p:spPr>
        <p:txBody>
          <a:bodyPr wrap="square" rtlCol="0">
            <a:spAutoFit/>
          </a:bodyPr>
          <a:lstStyle/>
          <a:p>
            <a:pPr>
              <a:spcBef>
                <a:spcPts val="1200"/>
              </a:spcBef>
            </a:pPr>
            <a:r>
              <a:rPr lang="pt-PT" sz="2000" dirty="0">
                <a:latin typeface="Arial" panose="020B0604020202020204" pitchFamily="34" charset="0"/>
                <a:cs typeface="Arial" panose="020B0604020202020204" pitchFamily="34" charset="0"/>
              </a:rPr>
              <a:t>1 – A Economia e as Novas Formas de Economia</a:t>
            </a:r>
          </a:p>
          <a:p>
            <a:pPr>
              <a:spcBef>
                <a:spcPts val="1200"/>
              </a:spcBef>
            </a:pPr>
            <a:r>
              <a:rPr lang="pt-PT" sz="2000" dirty="0">
                <a:latin typeface="Arial" panose="020B0604020202020204" pitchFamily="34" charset="0"/>
                <a:cs typeface="Arial" panose="020B0604020202020204" pitchFamily="34" charset="0"/>
              </a:rPr>
              <a:t>2 – O Desafio das Alterações Climáticas </a:t>
            </a:r>
          </a:p>
          <a:p>
            <a:pPr>
              <a:spcBef>
                <a:spcPts val="1200"/>
              </a:spcBef>
            </a:pPr>
            <a:r>
              <a:rPr lang="pt-PT" sz="2000" dirty="0">
                <a:latin typeface="Arial" panose="020B0604020202020204" pitchFamily="34" charset="0"/>
                <a:cs typeface="Arial" panose="020B0604020202020204" pitchFamily="34" charset="0"/>
              </a:rPr>
              <a:t>3 – As Finanças</a:t>
            </a:r>
          </a:p>
          <a:p>
            <a:pPr>
              <a:spcBef>
                <a:spcPts val="1200"/>
              </a:spcBef>
            </a:pPr>
            <a:r>
              <a:rPr lang="pt-PT" sz="2000" dirty="0">
                <a:solidFill>
                  <a:srgbClr val="00B0F0"/>
                </a:solidFill>
                <a:latin typeface="Arial" panose="020B0604020202020204" pitchFamily="34" charset="0"/>
                <a:cs typeface="Arial" panose="020B0604020202020204" pitchFamily="34" charset="0"/>
              </a:rPr>
              <a:t>4 – A Retenção das Pessoas</a:t>
            </a:r>
          </a:p>
        </p:txBody>
      </p:sp>
      <p:pic>
        <p:nvPicPr>
          <p:cNvPr id="2050" name="Picture 2"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13" y="1252329"/>
            <a:ext cx="4273413" cy="5453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114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p:cNvGrpSpPr/>
          <p:nvPr/>
        </p:nvGrpSpPr>
        <p:grpSpPr>
          <a:xfrm>
            <a:off x="0" y="-3375"/>
            <a:ext cx="12192001" cy="834190"/>
            <a:chOff x="0" y="-3375"/>
            <a:chExt cx="12192001" cy="834190"/>
          </a:xfrm>
        </p:grpSpPr>
        <p:pic>
          <p:nvPicPr>
            <p:cNvPr id="9"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Reter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pessoas</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na</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região</a:t>
            </a:r>
            <a:r>
              <a:rPr lang="en-GB" altLang="pt-PT" b="1" dirty="0">
                <a:solidFill>
                  <a:schemeClr val="bg1"/>
                </a:solidFill>
                <a:latin typeface="Arial" panose="020B0604020202020204" pitchFamily="34" charset="0"/>
                <a:cs typeface="Arial" panose="020B0604020202020204" pitchFamily="34" charset="0"/>
              </a:rPr>
              <a:t> de Lisboa</a:t>
            </a:r>
          </a:p>
        </p:txBody>
      </p:sp>
      <p:pic>
        <p:nvPicPr>
          <p:cNvPr id="14" name="Imagem 13"/>
          <p:cNvPicPr>
            <a:picLocks noChangeAspect="1"/>
          </p:cNvPicPr>
          <p:nvPr/>
        </p:nvPicPr>
        <p:blipFill rotWithShape="1">
          <a:blip r:embed="rId3"/>
          <a:srcRect l="32065" t="33228" r="34239" b="25012"/>
          <a:stretch/>
        </p:blipFill>
        <p:spPr>
          <a:xfrm>
            <a:off x="7626154" y="1734191"/>
            <a:ext cx="4108175" cy="2862469"/>
          </a:xfrm>
          <a:prstGeom prst="rect">
            <a:avLst/>
          </a:prstGeom>
        </p:spPr>
      </p:pic>
      <p:pic>
        <p:nvPicPr>
          <p:cNvPr id="17" name="Imagem 16"/>
          <p:cNvPicPr>
            <a:picLocks noChangeAspect="1"/>
          </p:cNvPicPr>
          <p:nvPr/>
        </p:nvPicPr>
        <p:blipFill rotWithShape="1">
          <a:blip r:embed="rId4"/>
          <a:srcRect l="33152" t="34557" r="31304" b="19044"/>
          <a:stretch/>
        </p:blipFill>
        <p:spPr>
          <a:xfrm>
            <a:off x="437320" y="1283616"/>
            <a:ext cx="7188834" cy="5276209"/>
          </a:xfrm>
          <a:prstGeom prst="rect">
            <a:avLst/>
          </a:prstGeom>
        </p:spPr>
      </p:pic>
      <p:sp>
        <p:nvSpPr>
          <p:cNvPr id="18" name="Retângulo 17"/>
          <p:cNvSpPr/>
          <p:nvPr/>
        </p:nvSpPr>
        <p:spPr>
          <a:xfrm>
            <a:off x="6399057" y="6405936"/>
            <a:ext cx="6096000" cy="307777"/>
          </a:xfrm>
          <a:prstGeom prst="rect">
            <a:avLst/>
          </a:prstGeom>
        </p:spPr>
        <p:txBody>
          <a:bodyPr>
            <a:spAutoFit/>
          </a:bodyPr>
          <a:lstStyle/>
          <a:p>
            <a:r>
              <a:rPr lang="pt-PT" sz="1400" dirty="0">
                <a:latin typeface="Arial" panose="020B0604020202020204" pitchFamily="34" charset="0"/>
                <a:ea typeface="Times New Roman" panose="02020603050405020304" pitchFamily="18" charset="0"/>
                <a:cs typeface="Arial" panose="020B0604020202020204" pitchFamily="34" charset="0"/>
              </a:rPr>
              <a:t>Fonte: </a:t>
            </a:r>
            <a:r>
              <a:rPr lang="pt-PT" sz="1400" dirty="0" err="1">
                <a:latin typeface="Arial" panose="020B0604020202020204" pitchFamily="34" charset="0"/>
                <a:ea typeface="Times New Roman" panose="02020603050405020304" pitchFamily="18" charset="0"/>
                <a:cs typeface="Arial" panose="020B0604020202020204" pitchFamily="34" charset="0"/>
              </a:rPr>
              <a:t>draft</a:t>
            </a:r>
            <a:r>
              <a:rPr lang="pt-PT" sz="1400" dirty="0">
                <a:latin typeface="Arial" panose="020B0604020202020204" pitchFamily="34" charset="0"/>
                <a:ea typeface="Times New Roman" panose="02020603050405020304" pitchFamily="18" charset="0"/>
                <a:cs typeface="Arial" panose="020B0604020202020204" pitchFamily="34" charset="0"/>
              </a:rPr>
              <a:t> </a:t>
            </a:r>
            <a:r>
              <a:rPr lang="pt-PT" sz="1400" dirty="0" err="1">
                <a:latin typeface="Arial" panose="020B0604020202020204" pitchFamily="34" charset="0"/>
                <a:ea typeface="Times New Roman" panose="02020603050405020304" pitchFamily="18" charset="0"/>
                <a:cs typeface="Arial" panose="020B0604020202020204" pitchFamily="34" charset="0"/>
              </a:rPr>
              <a:t>report</a:t>
            </a:r>
            <a:r>
              <a:rPr lang="pt-PT" sz="1400" dirty="0">
                <a:latin typeface="Arial" panose="020B0604020202020204" pitchFamily="34" charset="0"/>
                <a:ea typeface="Times New Roman" panose="02020603050405020304" pitchFamily="18" charset="0"/>
                <a:cs typeface="Arial" panose="020B0604020202020204" pitchFamily="34" charset="0"/>
              </a:rPr>
              <a:t> </a:t>
            </a:r>
            <a:r>
              <a:rPr lang="pt-PT" sz="1400" dirty="0" err="1">
                <a:latin typeface="Arial" panose="020B0604020202020204" pitchFamily="34" charset="0"/>
                <a:ea typeface="Times New Roman" panose="02020603050405020304" pitchFamily="18" charset="0"/>
                <a:cs typeface="Arial" panose="020B0604020202020204" pitchFamily="34" charset="0"/>
              </a:rPr>
              <a:t>of</a:t>
            </a:r>
            <a:r>
              <a:rPr lang="pt-PT" sz="1400" dirty="0">
                <a:latin typeface="Arial" panose="020B0604020202020204" pitchFamily="34" charset="0"/>
                <a:ea typeface="Times New Roman" panose="02020603050405020304" pitchFamily="18" charset="0"/>
                <a:cs typeface="Arial" panose="020B0604020202020204" pitchFamily="34" charset="0"/>
              </a:rPr>
              <a:t> </a:t>
            </a:r>
            <a:r>
              <a:rPr lang="pt-PT" sz="1400" dirty="0" err="1">
                <a:latin typeface="Arial" panose="020B0604020202020204" pitchFamily="34" charset="0"/>
                <a:ea typeface="Times New Roman" panose="02020603050405020304" pitchFamily="18" charset="0"/>
                <a:cs typeface="Arial" panose="020B0604020202020204" pitchFamily="34" charset="0"/>
              </a:rPr>
              <a:t>the</a:t>
            </a:r>
            <a:r>
              <a:rPr lang="pt-PT" sz="1400" dirty="0">
                <a:latin typeface="Arial" panose="020B0604020202020204" pitchFamily="34" charset="0"/>
                <a:ea typeface="Times New Roman" panose="02020603050405020304" pitchFamily="18" charset="0"/>
                <a:cs typeface="Arial" panose="020B0604020202020204" pitchFamily="34" charset="0"/>
              </a:rPr>
              <a:t> 100RC Agenda </a:t>
            </a:r>
            <a:r>
              <a:rPr lang="pt-PT" sz="1400" dirty="0" err="1">
                <a:latin typeface="Arial" panose="020B0604020202020204" pitchFamily="34" charset="0"/>
                <a:ea typeface="Times New Roman" panose="02020603050405020304" pitchFamily="18" charset="0"/>
                <a:cs typeface="Arial" panose="020B0604020202020204" pitchFamily="34" charset="0"/>
              </a:rPr>
              <a:t>setting</a:t>
            </a:r>
            <a:r>
              <a:rPr lang="pt-PT" sz="1400" dirty="0">
                <a:latin typeface="Arial" panose="020B0604020202020204" pitchFamily="34" charset="0"/>
                <a:ea typeface="Times New Roman" panose="02020603050405020304" pitchFamily="18" charset="0"/>
                <a:cs typeface="Arial" panose="020B0604020202020204" pitchFamily="34" charset="0"/>
              </a:rPr>
              <a:t> Workshop</a:t>
            </a:r>
            <a:endParaRPr lang="pt-PT"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47234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0" y="-3375"/>
            <a:ext cx="12192001" cy="834190"/>
            <a:chOff x="0" y="-3375"/>
            <a:chExt cx="12192001" cy="834190"/>
          </a:xfrm>
        </p:grpSpPr>
        <p:pic>
          <p:nvPicPr>
            <p:cNvPr id="3"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21243" b="87836"/>
            <a:stretch/>
          </p:blipFill>
          <p:spPr bwMode="auto">
            <a:xfrm>
              <a:off x="6914147" y="1"/>
              <a:ext cx="5277854" cy="8308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www.timelinecoverbanner.com/facebook-covers/2012/12/sky-clouds.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4664" r="45336" b="87836"/>
            <a:stretch/>
          </p:blipFill>
          <p:spPr bwMode="auto">
            <a:xfrm>
              <a:off x="0" y="-3375"/>
              <a:ext cx="7100726" cy="834189"/>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itle 1"/>
          <p:cNvSpPr txBox="1">
            <a:spLocks/>
          </p:cNvSpPr>
          <p:nvPr/>
        </p:nvSpPr>
        <p:spPr bwMode="auto">
          <a:xfrm>
            <a:off x="437320" y="122586"/>
            <a:ext cx="10628243" cy="58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2325">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defTabSz="8223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defTabSz="822325">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defTabSz="822325">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8223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pPr>
            <a:r>
              <a:rPr lang="en-GB" altLang="pt-PT" b="1" dirty="0" err="1">
                <a:solidFill>
                  <a:schemeClr val="bg1"/>
                </a:solidFill>
                <a:latin typeface="Arial" panose="020B0604020202020204" pitchFamily="34" charset="0"/>
                <a:cs typeface="Arial" panose="020B0604020202020204" pitchFamily="34" charset="0"/>
              </a:rPr>
              <a:t>Reter</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pessoas</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na</a:t>
            </a:r>
            <a:r>
              <a:rPr lang="en-GB" altLang="pt-PT" b="1" dirty="0">
                <a:solidFill>
                  <a:schemeClr val="bg1"/>
                </a:solidFill>
                <a:latin typeface="Arial" panose="020B0604020202020204" pitchFamily="34" charset="0"/>
                <a:cs typeface="Arial" panose="020B0604020202020204" pitchFamily="34" charset="0"/>
              </a:rPr>
              <a:t> </a:t>
            </a:r>
            <a:r>
              <a:rPr lang="en-GB" altLang="pt-PT" b="1" dirty="0" err="1">
                <a:solidFill>
                  <a:schemeClr val="bg1"/>
                </a:solidFill>
                <a:latin typeface="Arial" panose="020B0604020202020204" pitchFamily="34" charset="0"/>
                <a:cs typeface="Arial" panose="020B0604020202020204" pitchFamily="34" charset="0"/>
              </a:rPr>
              <a:t>região</a:t>
            </a:r>
            <a:r>
              <a:rPr lang="en-GB" altLang="pt-PT" b="1" dirty="0">
                <a:solidFill>
                  <a:schemeClr val="bg1"/>
                </a:solidFill>
                <a:latin typeface="Arial" panose="020B0604020202020204" pitchFamily="34" charset="0"/>
                <a:cs typeface="Arial" panose="020B0604020202020204" pitchFamily="34" charset="0"/>
              </a:rPr>
              <a:t> de Lisboa</a:t>
            </a:r>
          </a:p>
        </p:txBody>
      </p:sp>
      <p:pic>
        <p:nvPicPr>
          <p:cNvPr id="6" name="Imagem 5"/>
          <p:cNvPicPr>
            <a:picLocks noChangeAspect="1"/>
          </p:cNvPicPr>
          <p:nvPr/>
        </p:nvPicPr>
        <p:blipFill rotWithShape="1">
          <a:blip r:embed="rId3"/>
          <a:srcRect l="33152" t="34557" r="31304" b="19044"/>
          <a:stretch/>
        </p:blipFill>
        <p:spPr>
          <a:xfrm>
            <a:off x="4717772" y="953399"/>
            <a:ext cx="7188834" cy="5276209"/>
          </a:xfrm>
          <a:prstGeom prst="rect">
            <a:avLst/>
          </a:prstGeom>
        </p:spPr>
      </p:pic>
      <p:pic>
        <p:nvPicPr>
          <p:cNvPr id="1026" name="Picture 2" descr="Resultado de imagem para dinhei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04" y="2295939"/>
            <a:ext cx="3657600" cy="2057400"/>
          </a:xfrm>
          <a:prstGeom prst="rect">
            <a:avLst/>
          </a:prstGeom>
          <a:noFill/>
          <a:extLst>
            <a:ext uri="{909E8E84-426E-40DD-AFC4-6F175D3DCCD1}">
              <a14:hiddenFill xmlns:a14="http://schemas.microsoft.com/office/drawing/2010/main">
                <a:solidFill>
                  <a:srgbClr val="FFFFFF"/>
                </a:solidFill>
              </a14:hiddenFill>
            </a:ext>
          </a:extLst>
        </p:spPr>
      </p:pic>
      <p:sp>
        <p:nvSpPr>
          <p:cNvPr id="7" name="Seta: Para a Direita 6"/>
          <p:cNvSpPr/>
          <p:nvPr/>
        </p:nvSpPr>
        <p:spPr>
          <a:xfrm>
            <a:off x="331304" y="4532243"/>
            <a:ext cx="3882885" cy="113968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pt-PT"/>
          </a:p>
        </p:txBody>
      </p:sp>
      <p:sp>
        <p:nvSpPr>
          <p:cNvPr id="8" name="CaixaDeTexto 7"/>
          <p:cNvSpPr txBox="1"/>
          <p:nvPr/>
        </p:nvSpPr>
        <p:spPr>
          <a:xfrm>
            <a:off x="331305" y="5671930"/>
            <a:ext cx="4041912" cy="954107"/>
          </a:xfrm>
          <a:prstGeom prst="rect">
            <a:avLst/>
          </a:prstGeom>
          <a:noFill/>
        </p:spPr>
        <p:txBody>
          <a:bodyPr wrap="square" rtlCol="0">
            <a:spAutoFit/>
          </a:bodyPr>
          <a:lstStyle/>
          <a:p>
            <a:r>
              <a:rPr lang="pt-PT" sz="1400" dirty="0">
                <a:latin typeface="Arial" panose="020B0604020202020204" pitchFamily="34" charset="0"/>
                <a:cs typeface="Arial" panose="020B0604020202020204" pitchFamily="34" charset="0"/>
              </a:rPr>
              <a:t>Colocar o dinheiro a “andar” na mesma direção que as políticas públicas. Conseguir evidenciar o potencial de negócio em novas áreas que contribuem para a resiliência das cidades</a:t>
            </a:r>
          </a:p>
        </p:txBody>
      </p:sp>
    </p:spTree>
    <p:extLst>
      <p:ext uri="{BB962C8B-B14F-4D97-AF65-F5344CB8AC3E}">
        <p14:creationId xmlns:p14="http://schemas.microsoft.com/office/powerpoint/2010/main" val="3779182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2279374" cy="334964"/>
          </a:xfrm>
          <a:prstGeom prst="rect">
            <a:avLst/>
          </a:prstGeom>
          <a:solidFill>
            <a:schemeClr val="tx2">
              <a:lumMod val="40000"/>
              <a:lumOff val="60000"/>
            </a:schemeClr>
          </a:solidFill>
          <a:ln>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1600" dirty="0"/>
              <a:t>O BCSD</a:t>
            </a:r>
          </a:p>
        </p:txBody>
      </p:sp>
      <p:sp>
        <p:nvSpPr>
          <p:cNvPr id="6" name="Retângulo 5"/>
          <p:cNvSpPr/>
          <p:nvPr/>
        </p:nvSpPr>
        <p:spPr>
          <a:xfrm>
            <a:off x="960783" y="3192717"/>
            <a:ext cx="9982200" cy="2862322"/>
          </a:xfrm>
          <a:prstGeom prst="rect">
            <a:avLst/>
          </a:prstGeom>
        </p:spPr>
        <p:txBody>
          <a:bodyPr wrap="square">
            <a:spAutoFit/>
          </a:bodyPr>
          <a:lstStyle/>
          <a:p>
            <a:r>
              <a:rPr lang="pt-PT" sz="2000" b="1" dirty="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Visão</a:t>
            </a:r>
          </a:p>
          <a:p>
            <a:endParaRPr lang="pt-PT" sz="2000" dirty="0">
              <a:latin typeface="Arial" panose="020B0604020202020204" pitchFamily="34" charset="0"/>
              <a:ea typeface="Calibri" panose="020F0502020204030204" pitchFamily="34" charset="0"/>
              <a:cs typeface="Arial" panose="020B0604020202020204" pitchFamily="34" charset="0"/>
            </a:endParaRPr>
          </a:p>
          <a:p>
            <a:r>
              <a:rPr lang="pt-PT" sz="2000" dirty="0">
                <a:latin typeface="Arial" panose="020B0604020202020204" pitchFamily="34" charset="0"/>
                <a:cs typeface="Arial" panose="020B0604020202020204" pitchFamily="34" charset="0"/>
              </a:rPr>
              <a:t>Em 2030 Portugal é um país Europeu de referência nas soluções empresariais que promovem uma economia de baixo carbono, que valorizem os serviços dos ecossistemas e que contribuam para o bem-estar das pessoas. O BCSD é um ator influente e inspirador de novos modelos económicos competitivos, inovadores e responsáveis, e pela sua representatividade e iniciativa motora, uma referência do desenvolvimento sustentável na Europa.</a:t>
            </a:r>
          </a:p>
          <a:p>
            <a:endParaRPr lang="pt-PT" sz="2000" dirty="0">
              <a:latin typeface="Arial" panose="020B0604020202020204" pitchFamily="34" charset="0"/>
              <a:ea typeface="Calibri" panose="020F0502020204030204" pitchFamily="34" charset="0"/>
              <a:cs typeface="Arial" panose="020B0604020202020204" pitchFamily="34" charset="0"/>
            </a:endParaRPr>
          </a:p>
        </p:txBody>
      </p:sp>
      <p:sp>
        <p:nvSpPr>
          <p:cNvPr id="5" name="Marcador de Posição do Número do Diapositivo 4"/>
          <p:cNvSpPr>
            <a:spLocks noGrp="1"/>
          </p:cNvSpPr>
          <p:nvPr>
            <p:ph type="sldNum" sz="quarter" idx="12"/>
          </p:nvPr>
        </p:nvSpPr>
        <p:spPr/>
        <p:txBody>
          <a:bodyPr/>
          <a:lstStyle/>
          <a:p>
            <a:fld id="{8745C66F-FC7B-4C52-931F-EAABACA1CBDF}" type="slidenum">
              <a:rPr lang="en-US" smtClean="0"/>
              <a:t>41</a:t>
            </a:fld>
            <a:endParaRPr lang="en-US"/>
          </a:p>
        </p:txBody>
      </p:sp>
      <p:pic>
        <p:nvPicPr>
          <p:cNvPr id="7" name="Imagem 6"/>
          <p:cNvPicPr>
            <a:picLocks noChangeAspect="1"/>
          </p:cNvPicPr>
          <p:nvPr/>
        </p:nvPicPr>
        <p:blipFill>
          <a:blip r:embed="rId2"/>
          <a:stretch>
            <a:fillRect/>
          </a:stretch>
        </p:blipFill>
        <p:spPr>
          <a:xfrm>
            <a:off x="3424988" y="1049398"/>
            <a:ext cx="5486400" cy="1316736"/>
          </a:xfrm>
          <a:prstGeom prst="rect">
            <a:avLst/>
          </a:prstGeom>
        </p:spPr>
      </p:pic>
    </p:spTree>
    <p:extLst>
      <p:ext uri="{BB962C8B-B14F-4D97-AF65-F5344CB8AC3E}">
        <p14:creationId xmlns:p14="http://schemas.microsoft.com/office/powerpoint/2010/main" val="479066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sz="4000" b="1" dirty="0">
                <a:solidFill>
                  <a:srgbClr val="376092"/>
                </a:solidFill>
                <a:latin typeface="Arial" panose="020B0604020202020204" pitchFamily="34" charset="0"/>
                <a:cs typeface="Arial" panose="020B0604020202020204" pitchFamily="34" charset="0"/>
              </a:rPr>
              <a:t>Os Associados do BCSD</a:t>
            </a:r>
          </a:p>
        </p:txBody>
      </p:sp>
      <p:pic>
        <p:nvPicPr>
          <p:cNvPr id="4" name="Imagem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107053"/>
            <a:ext cx="10369055" cy="374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infokf.kornferry.com/rs/243-WPI-042/images/Korn%20Ferry%20Hay%20Group_2016_57px%20he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875" y="3977980"/>
            <a:ext cx="932214" cy="215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856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4953000" cy="68580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4" name="Imagem 3"/>
          <p:cNvPicPr>
            <a:picLocks noChangeAspect="1"/>
          </p:cNvPicPr>
          <p:nvPr/>
        </p:nvPicPr>
        <p:blipFill>
          <a:blip r:embed="rId2"/>
          <a:stretch>
            <a:fillRect/>
          </a:stretch>
        </p:blipFill>
        <p:spPr>
          <a:xfrm>
            <a:off x="0" y="0"/>
            <a:ext cx="4953000" cy="1188720"/>
          </a:xfrm>
          <a:prstGeom prst="rect">
            <a:avLst/>
          </a:prstGeom>
          <a:solidFill>
            <a:schemeClr val="accent1">
              <a:lumMod val="50000"/>
            </a:schemeClr>
          </a:solidFill>
          <a:ln>
            <a:noFill/>
          </a:ln>
          <a:effectLst/>
        </p:spPr>
      </p:pic>
      <p:sp>
        <p:nvSpPr>
          <p:cNvPr id="3" name="CaixaDeTexto 2"/>
          <p:cNvSpPr txBox="1"/>
          <p:nvPr/>
        </p:nvSpPr>
        <p:spPr>
          <a:xfrm>
            <a:off x="228600" y="1567035"/>
            <a:ext cx="4572000" cy="4616648"/>
          </a:xfrm>
          <a:prstGeom prst="rect">
            <a:avLst/>
          </a:prstGeom>
          <a:noFill/>
        </p:spPr>
        <p:txBody>
          <a:bodyPr wrap="square" rtlCol="0">
            <a:spAutoFit/>
          </a:bodyPr>
          <a:lstStyle/>
          <a:p>
            <a:r>
              <a:rPr lang="pt-PT" sz="2000" b="1" dirty="0">
                <a:solidFill>
                  <a:schemeClr val="bg1"/>
                </a:solidFill>
                <a:latin typeface="Arial" panose="020B0604020202020204" pitchFamily="34" charset="0"/>
                <a:cs typeface="Arial" panose="020B0604020202020204" pitchFamily="34" charset="0"/>
              </a:rPr>
              <a:t>Visão</a:t>
            </a:r>
          </a:p>
          <a:p>
            <a:endParaRPr lang="pt-PT" sz="2000" b="1" dirty="0">
              <a:solidFill>
                <a:schemeClr val="bg1"/>
              </a:solidFill>
              <a:latin typeface="Arial" panose="020B0604020202020204" pitchFamily="34" charset="0"/>
              <a:cs typeface="Arial" panose="020B0604020202020204" pitchFamily="34" charset="0"/>
            </a:endParaRPr>
          </a:p>
          <a:p>
            <a:r>
              <a:rPr lang="pt-PT" sz="1800" dirty="0">
                <a:solidFill>
                  <a:schemeClr val="bg1"/>
                </a:solidFill>
                <a:latin typeface="Arial" panose="020B0604020202020204" pitchFamily="34" charset="0"/>
                <a:cs typeface="Arial" panose="020B0604020202020204" pitchFamily="34" charset="0"/>
              </a:rPr>
              <a:t>Em 2030 Portugal é um país Europeu de referência nas soluções empresariais que promovem uma economia de baixo carbono, que valorizem os serviços dos ecossistemas e que contribuam para o bem-estar das pessoas. </a:t>
            </a:r>
          </a:p>
          <a:p>
            <a:endParaRPr lang="pt-PT" sz="1800" dirty="0">
              <a:solidFill>
                <a:schemeClr val="bg1"/>
              </a:solidFill>
              <a:latin typeface="Arial" panose="020B0604020202020204" pitchFamily="34" charset="0"/>
              <a:cs typeface="Arial" panose="020B0604020202020204" pitchFamily="34" charset="0"/>
            </a:endParaRPr>
          </a:p>
          <a:p>
            <a:r>
              <a:rPr lang="pt-PT" sz="1800" dirty="0">
                <a:solidFill>
                  <a:schemeClr val="bg1"/>
                </a:solidFill>
                <a:latin typeface="Arial" panose="020B0604020202020204" pitchFamily="34" charset="0"/>
                <a:cs typeface="Arial" panose="020B0604020202020204" pitchFamily="34" charset="0"/>
              </a:rPr>
              <a:t>O BCSD é um ator influente e inspirador de novos modelos económicos competitivos, inovadores e responsáveis, e pela sua representatividade e iniciativa motora, uma referência do desenvolvimento sustentável na Europa.</a:t>
            </a:r>
          </a:p>
          <a:p>
            <a:endParaRPr lang="pt-PT" sz="2000" dirty="0">
              <a:solidFill>
                <a:schemeClr val="bg1"/>
              </a:solidFill>
              <a:latin typeface="Arial" panose="020B0604020202020204" pitchFamily="34" charset="0"/>
              <a:cs typeface="Arial" panose="020B0604020202020204" pitchFamily="34" charset="0"/>
            </a:endParaRPr>
          </a:p>
        </p:txBody>
      </p:sp>
      <p:sp>
        <p:nvSpPr>
          <p:cNvPr id="6" name="Marcador de Posição do Número do Diapositivo 5"/>
          <p:cNvSpPr>
            <a:spLocks noGrp="1"/>
          </p:cNvSpPr>
          <p:nvPr>
            <p:ph type="sldNum" sz="quarter" idx="12"/>
          </p:nvPr>
        </p:nvSpPr>
        <p:spPr/>
        <p:txBody>
          <a:bodyPr/>
          <a:lstStyle/>
          <a:p>
            <a:fld id="{8745C66F-FC7B-4C52-931F-EAABACA1CBDF}" type="slidenum">
              <a:rPr lang="en-US" smtClean="0"/>
              <a:t>43</a:t>
            </a:fld>
            <a:endParaRPr lang="en-US"/>
          </a:p>
        </p:txBody>
      </p:sp>
      <p:sp>
        <p:nvSpPr>
          <p:cNvPr id="8" name="Subtítulo 2"/>
          <p:cNvSpPr txBox="1">
            <a:spLocks/>
          </p:cNvSpPr>
          <p:nvPr/>
        </p:nvSpPr>
        <p:spPr>
          <a:xfrm>
            <a:off x="6005014" y="2540572"/>
            <a:ext cx="4713027" cy="1971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0000"/>
              </a:lnSpc>
              <a:buNone/>
              <a:defRPr/>
            </a:pPr>
            <a:r>
              <a:rPr lang="en-US" sz="2000" dirty="0" err="1">
                <a:solidFill>
                  <a:srgbClr val="0070C0"/>
                </a:solidFill>
                <a:latin typeface="Arial" panose="020B0604020202020204" pitchFamily="34" charset="0"/>
                <a:cs typeface="Arial" panose="020B0604020202020204" pitchFamily="34" charset="0"/>
              </a:rPr>
              <a:t>sofia.santos</a:t>
            </a:r>
            <a:r>
              <a:rPr lang="en-US" sz="2000" dirty="0">
                <a:solidFill>
                  <a:srgbClr val="0070C0"/>
                </a:solidFill>
                <a:latin typeface="Arial" panose="020B0604020202020204" pitchFamily="34" charset="0"/>
                <a:cs typeface="Arial" panose="020B0604020202020204" pitchFamily="34" charset="0"/>
              </a:rPr>
              <a:t>@</a:t>
            </a:r>
            <a:r>
              <a:rPr lang="en-GB" sz="2000" dirty="0">
                <a:solidFill>
                  <a:srgbClr val="0070C0"/>
                </a:solidFill>
                <a:latin typeface="Arial" panose="020B0604020202020204" pitchFamily="34" charset="0"/>
                <a:cs typeface="Arial" panose="020B0604020202020204" pitchFamily="34" charset="0"/>
              </a:rPr>
              <a:t>bcsdportugal.org</a:t>
            </a:r>
          </a:p>
          <a:p>
            <a:pPr algn="ctr">
              <a:lnSpc>
                <a:spcPct val="80000"/>
              </a:lnSpc>
              <a:defRPr/>
            </a:pPr>
            <a:endParaRPr lang="en-GB" sz="2000" dirty="0">
              <a:solidFill>
                <a:srgbClr val="0070C0"/>
              </a:solidFill>
              <a:latin typeface="Arial" panose="020B0604020202020204" pitchFamily="34" charset="0"/>
              <a:cs typeface="Arial" panose="020B0604020202020204" pitchFamily="34" charset="0"/>
            </a:endParaRPr>
          </a:p>
          <a:p>
            <a:pPr algn="ctr">
              <a:lnSpc>
                <a:spcPct val="80000"/>
              </a:lnSpc>
              <a:defRPr/>
            </a:pPr>
            <a:endParaRPr lang="en-GB" sz="2000" dirty="0">
              <a:solidFill>
                <a:srgbClr val="0070C0"/>
              </a:solidFill>
              <a:latin typeface="Arial" panose="020B0604020202020204" pitchFamily="34" charset="0"/>
              <a:cs typeface="Arial" panose="020B0604020202020204" pitchFamily="34" charset="0"/>
            </a:endParaRPr>
          </a:p>
          <a:p>
            <a:pPr marL="0" indent="0" algn="ctr">
              <a:lnSpc>
                <a:spcPct val="80000"/>
              </a:lnSpc>
              <a:buNone/>
              <a:defRPr/>
            </a:pPr>
            <a:r>
              <a:rPr lang="en-GB" sz="2000" dirty="0">
                <a:solidFill>
                  <a:srgbClr val="0070C0"/>
                </a:solidFill>
                <a:latin typeface="Arial" panose="020B0604020202020204" pitchFamily="34" charset="0"/>
                <a:cs typeface="Arial" panose="020B0604020202020204" pitchFamily="34" charset="0"/>
              </a:rPr>
              <a:t>www.bcsdportugal.org</a:t>
            </a:r>
            <a:endParaRPr lang="pt-PT" sz="20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3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5212</TotalTime>
  <Words>1655</Words>
  <Application>Microsoft Office PowerPoint</Application>
  <PresentationFormat>Ecrã Panorâmico</PresentationFormat>
  <Paragraphs>258</Paragraphs>
  <Slides>43</Slides>
  <Notes>1</Notes>
  <HiddenSlides>0</HiddenSlides>
  <MMClips>0</MMClips>
  <ScaleCrop>false</ScaleCrop>
  <HeadingPairs>
    <vt:vector size="6" baseType="variant">
      <vt:variant>
        <vt:lpstr>Tipos de letra usados</vt:lpstr>
      </vt:variant>
      <vt:variant>
        <vt:i4>8</vt:i4>
      </vt:variant>
      <vt:variant>
        <vt:lpstr>Tema</vt:lpstr>
      </vt:variant>
      <vt:variant>
        <vt:i4>1</vt:i4>
      </vt:variant>
      <vt:variant>
        <vt:lpstr>Títulos dos diapositivos</vt:lpstr>
      </vt:variant>
      <vt:variant>
        <vt:i4>43</vt:i4>
      </vt:variant>
    </vt:vector>
  </HeadingPairs>
  <TitlesOfParts>
    <vt:vector size="52" baseType="lpstr">
      <vt:lpstr>ＭＳ Ｐゴシック</vt:lpstr>
      <vt:lpstr>ＭＳ Ｐゴシック</vt:lpstr>
      <vt:lpstr>Arial</vt:lpstr>
      <vt:lpstr>Arial Narrow</vt:lpstr>
      <vt:lpstr>Calibri</vt:lpstr>
      <vt:lpstr>Geneva</vt:lpstr>
      <vt:lpstr>Times New Roman</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Os Associados do BCSD</vt:lpstr>
      <vt:lpstr>Apresentação do PowerPoint</vt:lpstr>
    </vt:vector>
  </TitlesOfParts>
  <Company>Systemicsphere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Santos</dc:creator>
  <cp:lastModifiedBy>Sofia Santos</cp:lastModifiedBy>
  <cp:revision>390</cp:revision>
  <cp:lastPrinted>2016-01-25T13:43:42Z</cp:lastPrinted>
  <dcterms:created xsi:type="dcterms:W3CDTF">2015-12-07T09:56:43Z</dcterms:created>
  <dcterms:modified xsi:type="dcterms:W3CDTF">2016-11-28T17:30:36Z</dcterms:modified>
</cp:coreProperties>
</file>